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57" r:id="rId3"/>
    <p:sldId id="330" r:id="rId4"/>
    <p:sldId id="331" r:id="rId5"/>
    <p:sldId id="335" r:id="rId6"/>
    <p:sldId id="332" r:id="rId7"/>
    <p:sldId id="333" r:id="rId8"/>
    <p:sldId id="334" r:id="rId9"/>
    <p:sldId id="258" r:id="rId10"/>
    <p:sldId id="336" r:id="rId11"/>
    <p:sldId id="337" r:id="rId12"/>
    <p:sldId id="338" r:id="rId13"/>
    <p:sldId id="339" r:id="rId14"/>
    <p:sldId id="340" r:id="rId15"/>
    <p:sldId id="278" r:id="rId16"/>
    <p:sldId id="341" r:id="rId17"/>
    <p:sldId id="343" r:id="rId18"/>
    <p:sldId id="344" r:id="rId19"/>
    <p:sldId id="345" r:id="rId20"/>
    <p:sldId id="280" r:id="rId21"/>
    <p:sldId id="351" r:id="rId22"/>
    <p:sldId id="282" r:id="rId23"/>
    <p:sldId id="350" r:id="rId24"/>
    <p:sldId id="346" r:id="rId25"/>
    <p:sldId id="347" r:id="rId26"/>
    <p:sldId id="348" r:id="rId27"/>
    <p:sldId id="349" r:id="rId28"/>
    <p:sldId id="283" r:id="rId29"/>
    <p:sldId id="356" r:id="rId30"/>
    <p:sldId id="352" r:id="rId31"/>
    <p:sldId id="353" r:id="rId32"/>
    <p:sldId id="354" r:id="rId33"/>
    <p:sldId id="355" r:id="rId34"/>
    <p:sldId id="290" r:id="rId35"/>
    <p:sldId id="296" r:id="rId36"/>
    <p:sldId id="297" r:id="rId37"/>
    <p:sldId id="298" r:id="rId38"/>
    <p:sldId id="299" r:id="rId39"/>
    <p:sldId id="300" r:id="rId40"/>
    <p:sldId id="301" r:id="rId41"/>
    <p:sldId id="302" r:id="rId42"/>
    <p:sldId id="303" r:id="rId43"/>
    <p:sldId id="305" r:id="rId44"/>
    <p:sldId id="284" r:id="rId45"/>
    <p:sldId id="304" r:id="rId46"/>
    <p:sldId id="306" r:id="rId47"/>
    <p:sldId id="307" r:id="rId48"/>
    <p:sldId id="308" r:id="rId49"/>
    <p:sldId id="358" r:id="rId50"/>
    <p:sldId id="357" r:id="rId51"/>
    <p:sldId id="309" r:id="rId52"/>
    <p:sldId id="313" r:id="rId53"/>
    <p:sldId id="314" r:id="rId54"/>
    <p:sldId id="312" r:id="rId55"/>
    <p:sldId id="317" r:id="rId56"/>
    <p:sldId id="315" r:id="rId57"/>
    <p:sldId id="316" r:id="rId58"/>
    <p:sldId id="327" r:id="rId59"/>
    <p:sldId id="319" r:id="rId60"/>
    <p:sldId id="320" r:id="rId61"/>
    <p:sldId id="321" r:id="rId62"/>
    <p:sldId id="325" r:id="rId63"/>
    <p:sldId id="322" r:id="rId64"/>
    <p:sldId id="318" r:id="rId65"/>
    <p:sldId id="359" r:id="rId66"/>
    <p:sldId id="360" r:id="rId67"/>
    <p:sldId id="361" r:id="rId68"/>
    <p:sldId id="362" r:id="rId69"/>
    <p:sldId id="363" r:id="rId70"/>
    <p:sldId id="326" r:id="rId71"/>
    <p:sldId id="311" r:id="rId72"/>
    <p:sldId id="261" r:id="rId73"/>
    <p:sldId id="267" r:id="rId74"/>
    <p:sldId id="263" r:id="rId75"/>
    <p:sldId id="264" r:id="rId76"/>
    <p:sldId id="266" r:id="rId77"/>
    <p:sldId id="265" r:id="rId78"/>
    <p:sldId id="268" r:id="rId79"/>
    <p:sldId id="276" r:id="rId80"/>
    <p:sldId id="270" r:id="rId81"/>
    <p:sldId id="272" r:id="rId82"/>
    <p:sldId id="273" r:id="rId8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A2CA66-F377-4145-9658-D6C4FEBD63CD}">
          <p14:sldIdLst>
            <p14:sldId id="256"/>
            <p14:sldId id="257"/>
            <p14:sldId id="330"/>
            <p14:sldId id="331"/>
            <p14:sldId id="335"/>
            <p14:sldId id="332"/>
            <p14:sldId id="333"/>
            <p14:sldId id="334"/>
            <p14:sldId id="258"/>
            <p14:sldId id="336"/>
            <p14:sldId id="337"/>
            <p14:sldId id="338"/>
            <p14:sldId id="339"/>
            <p14:sldId id="340"/>
            <p14:sldId id="278"/>
            <p14:sldId id="341"/>
            <p14:sldId id="343"/>
            <p14:sldId id="344"/>
            <p14:sldId id="345"/>
            <p14:sldId id="280"/>
            <p14:sldId id="351"/>
            <p14:sldId id="282"/>
            <p14:sldId id="350"/>
            <p14:sldId id="346"/>
            <p14:sldId id="347"/>
            <p14:sldId id="348"/>
            <p14:sldId id="349"/>
            <p14:sldId id="283"/>
            <p14:sldId id="356"/>
            <p14:sldId id="352"/>
            <p14:sldId id="353"/>
            <p14:sldId id="354"/>
            <p14:sldId id="355"/>
            <p14:sldId id="290"/>
            <p14:sldId id="296"/>
            <p14:sldId id="297"/>
            <p14:sldId id="298"/>
            <p14:sldId id="299"/>
            <p14:sldId id="300"/>
            <p14:sldId id="301"/>
            <p14:sldId id="302"/>
            <p14:sldId id="303"/>
            <p14:sldId id="305"/>
            <p14:sldId id="284"/>
            <p14:sldId id="304"/>
            <p14:sldId id="306"/>
            <p14:sldId id="307"/>
            <p14:sldId id="308"/>
            <p14:sldId id="358"/>
            <p14:sldId id="357"/>
            <p14:sldId id="309"/>
            <p14:sldId id="313"/>
            <p14:sldId id="314"/>
            <p14:sldId id="312"/>
            <p14:sldId id="317"/>
            <p14:sldId id="315"/>
            <p14:sldId id="316"/>
            <p14:sldId id="327"/>
            <p14:sldId id="319"/>
            <p14:sldId id="320"/>
            <p14:sldId id="321"/>
            <p14:sldId id="325"/>
            <p14:sldId id="322"/>
            <p14:sldId id="318"/>
            <p14:sldId id="359"/>
            <p14:sldId id="360"/>
            <p14:sldId id="361"/>
            <p14:sldId id="362"/>
            <p14:sldId id="363"/>
            <p14:sldId id="326"/>
            <p14:sldId id="311"/>
            <p14:sldId id="261"/>
            <p14:sldId id="267"/>
            <p14:sldId id="263"/>
            <p14:sldId id="264"/>
            <p14:sldId id="266"/>
            <p14:sldId id="265"/>
            <p14:sldId id="268"/>
            <p14:sldId id="276"/>
            <p14:sldId id="270"/>
            <p14:sldId id="272"/>
            <p14:sldId id="27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0E"/>
    <a:srgbClr val="0E0C48"/>
    <a:srgbClr val="FB560F"/>
    <a:srgbClr val="6083B6"/>
    <a:srgbClr val="EA3720"/>
    <a:srgbClr val="000000"/>
    <a:srgbClr val="14703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3" autoAdjust="0"/>
    <p:restoredTop sz="84939" autoAdjust="0"/>
  </p:normalViewPr>
  <p:slideViewPr>
    <p:cSldViewPr snapToGrid="0" snapToObjects="1">
      <p:cViewPr varScale="1">
        <p:scale>
          <a:sx n="124" d="100"/>
          <a:sy n="124" d="100"/>
        </p:scale>
        <p:origin x="-864" y="-112"/>
      </p:cViewPr>
      <p:guideLst>
        <p:guide orient="horz" pos="1620"/>
        <p:guide pos="2880"/>
      </p:guideLst>
    </p:cSldViewPr>
  </p:slideViewPr>
  <p:outlineViewPr>
    <p:cViewPr>
      <p:scale>
        <a:sx n="33" d="100"/>
        <a:sy n="33" d="100"/>
      </p:scale>
      <p:origin x="0" y="352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161481-50C0-3F47-B647-D29FF4672E41}" type="datetimeFigureOut">
              <a:rPr lang="en-US" smtClean="0"/>
              <a:t>4/17/16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D0815F-7DF9-0A4D-99DA-215817B3C2E2}" type="slidenum">
              <a:rPr lang="en-US" smtClean="0"/>
              <a:t>‹#›</a:t>
            </a:fld>
            <a:endParaRPr lang="en-US"/>
          </a:p>
        </p:txBody>
      </p:sp>
    </p:spTree>
    <p:extLst>
      <p:ext uri="{BB962C8B-B14F-4D97-AF65-F5344CB8AC3E}">
        <p14:creationId xmlns:p14="http://schemas.microsoft.com/office/powerpoint/2010/main" val="25764837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these concepts were new to me within the last 12 months. My background has always been bits and bytes and living in packets and building networks. Even non-programmers can use these tools.</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3</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2001:db8:2 is an invalid IPv6 address. Some implementations will</a:t>
            </a:r>
            <a:r>
              <a:rPr lang="en-US" baseline="0" dirty="0" smtClean="0"/>
              <a:t> expand to 2001:db8:2:: however this is still not the correct BGP peer (2001:db8::2 would be the other end of the point to point connection described)</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12</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2001:db8:2 is an invalid IPv6 address. Some implementations will</a:t>
            </a:r>
            <a:r>
              <a:rPr lang="en-US" baseline="0" dirty="0" smtClean="0"/>
              <a:t> expand to 2001:db8:2:: however this is still not the correct BGP peer (2001:db8::2 would be the other end of the point to point connection described)</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13</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2001:db8:2 is an invalid IPv6 address. Some implementations will</a:t>
            </a:r>
            <a:r>
              <a:rPr lang="en-US" baseline="0" dirty="0" smtClean="0"/>
              <a:t> expand to 2001:db8:2:: however this is still not the correct BGP peer (2001:db8::2 would be the other end of the point to point connection described)</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14</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15</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16</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17</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18</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19</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20</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21</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4</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Poor change communication</a:t>
            </a:r>
            <a:r>
              <a:rPr lang="en-US" b="1" baseline="0" dirty="0" smtClean="0"/>
              <a:t> –</a:t>
            </a:r>
            <a:r>
              <a:rPr lang="en-US" b="0" baseline="0" dirty="0" smtClean="0"/>
              <a:t> the process that is in place to notify and understand changes is error prone and tends to not lend to strong collaboration</a:t>
            </a:r>
            <a:r>
              <a:rPr lang="en-US" b="1" baseline="0" dirty="0" smtClean="0"/>
              <a:t> </a:t>
            </a:r>
          </a:p>
          <a:p>
            <a:endParaRPr lang="en-US" b="1" baseline="0" dirty="0" smtClean="0"/>
          </a:p>
          <a:p>
            <a:r>
              <a:rPr lang="en-US" b="1" baseline="0" dirty="0" smtClean="0"/>
              <a:t>Difficult to test outside of production</a:t>
            </a:r>
            <a:r>
              <a:rPr lang="en-US" b="0" baseline="0" dirty="0" smtClean="0"/>
              <a:t> – Labs are prohibitively expensive and most virtual tools are garbage. Virtual tools are getting better but the virtual environment must be 100% match to the actual features of production devices.</a:t>
            </a:r>
          </a:p>
          <a:p>
            <a:endParaRPr lang="en-US" b="1" dirty="0" smtClean="0"/>
          </a:p>
          <a:p>
            <a:r>
              <a:rPr lang="en-US" b="1" dirty="0" smtClean="0"/>
              <a:t>Poor change validation </a:t>
            </a:r>
            <a:r>
              <a:rPr lang="en-US" b="0" dirty="0" smtClean="0"/>
              <a:t> - We simply ping or </a:t>
            </a:r>
            <a:r>
              <a:rPr lang="en-US" b="0" dirty="0" err="1" smtClean="0"/>
              <a:t>traceroute</a:t>
            </a:r>
            <a:r>
              <a:rPr lang="en-US" b="0" dirty="0" smtClean="0"/>
              <a:t> to verify that things</a:t>
            </a:r>
            <a:r>
              <a:rPr lang="en-US" b="0" baseline="0" dirty="0" smtClean="0"/>
              <a:t> work. Network changes rarely do much work to validate that the network change provided the desired business outcome that it should.</a:t>
            </a:r>
          </a:p>
          <a:p>
            <a:endParaRPr lang="en-US" b="1" dirty="0" smtClean="0"/>
          </a:p>
          <a:p>
            <a:r>
              <a:rPr lang="en-US" b="1" dirty="0" smtClean="0"/>
              <a:t>Manual validation doesn’t scale – </a:t>
            </a:r>
            <a:r>
              <a:rPr lang="en-US" b="0" dirty="0" smtClean="0"/>
              <a:t>Due</a:t>
            </a:r>
            <a:r>
              <a:rPr lang="en-US" b="0" baseline="0" dirty="0" smtClean="0"/>
              <a:t> to manual validation process it’s nearly impossible to test tens, let alone hundreds of elements. We can’t test every webserver in the cluster or ping every IP of every device in the datacenter.</a:t>
            </a:r>
          </a:p>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Silos of Excellence</a:t>
            </a:r>
            <a:r>
              <a:rPr lang="en-US" sz="1200" b="0" dirty="0" smtClean="0"/>
              <a:t> – Network engineers think about the network. Systems engineers think about servers. We must get out of this mindset</a:t>
            </a:r>
            <a:r>
              <a:rPr lang="en-US" sz="1200" b="0" baseline="0" dirty="0" smtClean="0"/>
              <a:t> that these interconnected systems are islands.</a:t>
            </a:r>
            <a:endParaRPr lang="en-US" sz="1200" b="1" dirty="0" smtClean="0"/>
          </a:p>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22</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Poor change communication</a:t>
            </a:r>
            <a:r>
              <a:rPr lang="en-US" b="1" baseline="0" dirty="0" smtClean="0"/>
              <a:t> –</a:t>
            </a:r>
            <a:r>
              <a:rPr lang="en-US" b="0" baseline="0" dirty="0" smtClean="0"/>
              <a:t> the process that is in place to notify and understand changes is error prone and tends to not lend to strong collaboration</a:t>
            </a:r>
            <a:r>
              <a:rPr lang="en-US" b="1" baseline="0" dirty="0" smtClean="0"/>
              <a:t> </a:t>
            </a:r>
          </a:p>
          <a:p>
            <a:endParaRPr lang="en-US" b="1" baseline="0" dirty="0" smtClean="0"/>
          </a:p>
          <a:p>
            <a:r>
              <a:rPr lang="en-US" b="1" baseline="0" dirty="0" smtClean="0"/>
              <a:t>Difficult to test outside of production</a:t>
            </a:r>
            <a:r>
              <a:rPr lang="en-US" b="0" baseline="0" dirty="0" smtClean="0"/>
              <a:t> – Labs are prohibitively expensive and most virtual tools are garbage. Virtual tools are getting better but the virtual environment must be 100% match to the actual features of production devices.</a:t>
            </a:r>
          </a:p>
          <a:p>
            <a:endParaRPr lang="en-US" b="1" dirty="0" smtClean="0"/>
          </a:p>
          <a:p>
            <a:r>
              <a:rPr lang="en-US" b="1" dirty="0" smtClean="0"/>
              <a:t>Poor change validation </a:t>
            </a:r>
            <a:r>
              <a:rPr lang="en-US" b="0" dirty="0" smtClean="0"/>
              <a:t> - We simply ping or </a:t>
            </a:r>
            <a:r>
              <a:rPr lang="en-US" b="0" dirty="0" err="1" smtClean="0"/>
              <a:t>traceroute</a:t>
            </a:r>
            <a:r>
              <a:rPr lang="en-US" b="0" dirty="0" smtClean="0"/>
              <a:t> to verify that things</a:t>
            </a:r>
            <a:r>
              <a:rPr lang="en-US" b="0" baseline="0" dirty="0" smtClean="0"/>
              <a:t> work. Network changes rarely do much work to validate that the network change provided the desired business outcome that it should.</a:t>
            </a:r>
          </a:p>
          <a:p>
            <a:endParaRPr lang="en-US" b="1" dirty="0" smtClean="0"/>
          </a:p>
          <a:p>
            <a:r>
              <a:rPr lang="en-US" b="1" dirty="0" smtClean="0"/>
              <a:t>Manual validation doesn’t scale – </a:t>
            </a:r>
            <a:r>
              <a:rPr lang="en-US" b="0" dirty="0" smtClean="0"/>
              <a:t>Due</a:t>
            </a:r>
            <a:r>
              <a:rPr lang="en-US" b="0" baseline="0" dirty="0" smtClean="0"/>
              <a:t> to manual validation process it’s nearly impossible to test tens, let alone hundreds of elements. We can’t test every webserver in the cluster or ping every IP of every device in the datacenter.</a:t>
            </a:r>
          </a:p>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Silos of Excellence</a:t>
            </a:r>
            <a:r>
              <a:rPr lang="en-US" sz="1200" b="0" dirty="0" smtClean="0"/>
              <a:t> – Network engineers think about the network. Systems engineers think about servers. We must get out of this mindset</a:t>
            </a:r>
            <a:r>
              <a:rPr lang="en-US" sz="1200" b="0" baseline="0" dirty="0" smtClean="0"/>
              <a:t> that these interconnected systems are islands.</a:t>
            </a:r>
            <a:endParaRPr lang="en-US" sz="1200" b="1" dirty="0" smtClean="0"/>
          </a:p>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23</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Poor change communication</a:t>
            </a:r>
            <a:r>
              <a:rPr lang="en-US" b="1" baseline="0" dirty="0" smtClean="0"/>
              <a:t> –</a:t>
            </a:r>
            <a:r>
              <a:rPr lang="en-US" b="0" baseline="0" dirty="0" smtClean="0"/>
              <a:t> the process that is in place to notify and understand changes is error prone and tends to not lend to strong collaboration</a:t>
            </a:r>
            <a:r>
              <a:rPr lang="en-US" b="1" baseline="0" dirty="0" smtClean="0"/>
              <a:t> </a:t>
            </a:r>
          </a:p>
          <a:p>
            <a:endParaRPr lang="en-US" b="1" baseline="0" dirty="0" smtClean="0"/>
          </a:p>
          <a:p>
            <a:r>
              <a:rPr lang="en-US" b="1" baseline="0" dirty="0" smtClean="0"/>
              <a:t>Difficult to test outside of production</a:t>
            </a:r>
            <a:r>
              <a:rPr lang="en-US" b="0" baseline="0" dirty="0" smtClean="0"/>
              <a:t> – Labs are prohibitively expensive and most virtual tools are garbage. Virtual tools are getting better but the virtual environment must be 100% match to the actual features of production devices.</a:t>
            </a:r>
          </a:p>
          <a:p>
            <a:endParaRPr lang="en-US" b="1" dirty="0" smtClean="0"/>
          </a:p>
          <a:p>
            <a:r>
              <a:rPr lang="en-US" b="1" dirty="0" smtClean="0"/>
              <a:t>Poor change validation </a:t>
            </a:r>
            <a:r>
              <a:rPr lang="en-US" b="0" dirty="0" smtClean="0"/>
              <a:t> - We simply ping or </a:t>
            </a:r>
            <a:r>
              <a:rPr lang="en-US" b="0" dirty="0" err="1" smtClean="0"/>
              <a:t>traceroute</a:t>
            </a:r>
            <a:r>
              <a:rPr lang="en-US" b="0" dirty="0" smtClean="0"/>
              <a:t> to verify that things</a:t>
            </a:r>
            <a:r>
              <a:rPr lang="en-US" b="0" baseline="0" dirty="0" smtClean="0"/>
              <a:t> work. Network changes rarely do much work to validate that the network change provided the desired business outcome that it should.</a:t>
            </a:r>
          </a:p>
          <a:p>
            <a:endParaRPr lang="en-US" b="1" dirty="0" smtClean="0"/>
          </a:p>
          <a:p>
            <a:r>
              <a:rPr lang="en-US" b="1" dirty="0" smtClean="0"/>
              <a:t>Manual validation doesn’t scale – </a:t>
            </a:r>
            <a:r>
              <a:rPr lang="en-US" b="0" dirty="0" smtClean="0"/>
              <a:t>Due</a:t>
            </a:r>
            <a:r>
              <a:rPr lang="en-US" b="0" baseline="0" dirty="0" smtClean="0"/>
              <a:t> to manual validation process it’s nearly impossible to test tens, let alone hundreds of elements. We can’t test every webserver in the cluster or ping every IP of every device in the datacenter.</a:t>
            </a:r>
          </a:p>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Silos of Excellence</a:t>
            </a:r>
            <a:r>
              <a:rPr lang="en-US" sz="1200" b="0" dirty="0" smtClean="0"/>
              <a:t> – Network engineers think about the network. Systems engineers think about servers. We must get out of this mindset</a:t>
            </a:r>
            <a:r>
              <a:rPr lang="en-US" sz="1200" b="0" baseline="0" dirty="0" smtClean="0"/>
              <a:t> that these interconnected systems are islands.</a:t>
            </a:r>
            <a:endParaRPr lang="en-US" sz="1200" b="1" dirty="0" smtClean="0"/>
          </a:p>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24</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Poor change communication</a:t>
            </a:r>
            <a:r>
              <a:rPr lang="en-US" b="1" baseline="0" dirty="0" smtClean="0"/>
              <a:t> –</a:t>
            </a:r>
            <a:r>
              <a:rPr lang="en-US" b="0" baseline="0" dirty="0" smtClean="0"/>
              <a:t> the process that is in place to notify and understand changes is error prone and tends to not lend to strong collaboration</a:t>
            </a:r>
            <a:r>
              <a:rPr lang="en-US" b="1" baseline="0" dirty="0" smtClean="0"/>
              <a:t> </a:t>
            </a:r>
          </a:p>
          <a:p>
            <a:endParaRPr lang="en-US" b="1" baseline="0" dirty="0" smtClean="0"/>
          </a:p>
          <a:p>
            <a:r>
              <a:rPr lang="en-US" b="1" baseline="0" dirty="0" smtClean="0"/>
              <a:t>Difficult to test outside of production</a:t>
            </a:r>
            <a:r>
              <a:rPr lang="en-US" b="0" baseline="0" dirty="0" smtClean="0"/>
              <a:t> – Labs are prohibitively expensive and most virtual tools are garbage. Virtual tools are getting better but the virtual environment must be 100% match to the actual features of production devices.</a:t>
            </a:r>
          </a:p>
          <a:p>
            <a:endParaRPr lang="en-US" b="1" dirty="0" smtClean="0"/>
          </a:p>
          <a:p>
            <a:r>
              <a:rPr lang="en-US" b="1" dirty="0" smtClean="0"/>
              <a:t>Poor change validation </a:t>
            </a:r>
            <a:r>
              <a:rPr lang="en-US" b="0" dirty="0" smtClean="0"/>
              <a:t> - We simply ping or </a:t>
            </a:r>
            <a:r>
              <a:rPr lang="en-US" b="0" dirty="0" err="1" smtClean="0"/>
              <a:t>traceroute</a:t>
            </a:r>
            <a:r>
              <a:rPr lang="en-US" b="0" dirty="0" smtClean="0"/>
              <a:t> to verify that things</a:t>
            </a:r>
            <a:r>
              <a:rPr lang="en-US" b="0" baseline="0" dirty="0" smtClean="0"/>
              <a:t> work. Network changes rarely do much work to validate that the network change provided the desired business outcome that it should.</a:t>
            </a:r>
          </a:p>
          <a:p>
            <a:endParaRPr lang="en-US" b="1" dirty="0" smtClean="0"/>
          </a:p>
          <a:p>
            <a:r>
              <a:rPr lang="en-US" b="1" dirty="0" smtClean="0"/>
              <a:t>Manual validation doesn’t scale – </a:t>
            </a:r>
            <a:r>
              <a:rPr lang="en-US" b="0" dirty="0" smtClean="0"/>
              <a:t>Due</a:t>
            </a:r>
            <a:r>
              <a:rPr lang="en-US" b="0" baseline="0" dirty="0" smtClean="0"/>
              <a:t> to manual validation process it’s nearly impossible to test tens, let alone hundreds of elements. We can’t test every webserver in the cluster or ping every IP of every device in the datacenter.</a:t>
            </a:r>
          </a:p>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Silos of Excellence</a:t>
            </a:r>
            <a:r>
              <a:rPr lang="en-US" sz="1200" b="0" dirty="0" smtClean="0"/>
              <a:t> – Network engineers think about the network. Systems engineers think about servers. We must get out of this mindset</a:t>
            </a:r>
            <a:r>
              <a:rPr lang="en-US" sz="1200" b="0" baseline="0" dirty="0" smtClean="0"/>
              <a:t> that these interconnected systems are islands.</a:t>
            </a:r>
            <a:endParaRPr lang="en-US" sz="1200" b="1" dirty="0" smtClean="0"/>
          </a:p>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25</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Poor change communication</a:t>
            </a:r>
            <a:r>
              <a:rPr lang="en-US" b="1" baseline="0" dirty="0" smtClean="0"/>
              <a:t> –</a:t>
            </a:r>
            <a:r>
              <a:rPr lang="en-US" b="0" baseline="0" dirty="0" smtClean="0"/>
              <a:t> the process that is in place to notify and understand changes is error prone and tends to not lend to strong collaboration</a:t>
            </a:r>
            <a:r>
              <a:rPr lang="en-US" b="1" baseline="0" dirty="0" smtClean="0"/>
              <a:t> </a:t>
            </a:r>
          </a:p>
          <a:p>
            <a:endParaRPr lang="en-US" b="1" baseline="0" dirty="0" smtClean="0"/>
          </a:p>
          <a:p>
            <a:r>
              <a:rPr lang="en-US" b="1" baseline="0" dirty="0" smtClean="0"/>
              <a:t>Difficult to test outside of production</a:t>
            </a:r>
            <a:r>
              <a:rPr lang="en-US" b="0" baseline="0" dirty="0" smtClean="0"/>
              <a:t> – Labs are prohibitively expensive and most virtual tools are garbage. Virtual tools are getting better but the virtual environment must be 100% match to the actual features of production devices.</a:t>
            </a:r>
          </a:p>
          <a:p>
            <a:endParaRPr lang="en-US" b="1" dirty="0" smtClean="0"/>
          </a:p>
          <a:p>
            <a:r>
              <a:rPr lang="en-US" b="1" dirty="0" smtClean="0"/>
              <a:t>Poor change validation </a:t>
            </a:r>
            <a:r>
              <a:rPr lang="en-US" b="0" dirty="0" smtClean="0"/>
              <a:t> - We simply ping or </a:t>
            </a:r>
            <a:r>
              <a:rPr lang="en-US" b="0" dirty="0" err="1" smtClean="0"/>
              <a:t>traceroute</a:t>
            </a:r>
            <a:r>
              <a:rPr lang="en-US" b="0" dirty="0" smtClean="0"/>
              <a:t> to verify that things</a:t>
            </a:r>
            <a:r>
              <a:rPr lang="en-US" b="0" baseline="0" dirty="0" smtClean="0"/>
              <a:t> work. Network changes rarely do much work to validate that the network change provided the desired business outcome that it should.</a:t>
            </a:r>
          </a:p>
          <a:p>
            <a:endParaRPr lang="en-US" b="1" dirty="0" smtClean="0"/>
          </a:p>
          <a:p>
            <a:r>
              <a:rPr lang="en-US" b="1" dirty="0" smtClean="0"/>
              <a:t>Manual validation doesn’t scale – </a:t>
            </a:r>
            <a:r>
              <a:rPr lang="en-US" b="0" dirty="0" smtClean="0"/>
              <a:t>Due</a:t>
            </a:r>
            <a:r>
              <a:rPr lang="en-US" b="0" baseline="0" dirty="0" smtClean="0"/>
              <a:t> to manual validation process it’s nearly impossible to test tens, let alone hundreds of elements. We can’t test every webserver in the cluster or ping every IP of every device in the datacenter.</a:t>
            </a:r>
          </a:p>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Silos of Excellence</a:t>
            </a:r>
            <a:r>
              <a:rPr lang="en-US" sz="1200" b="0" dirty="0" smtClean="0"/>
              <a:t> – Network engineers think about the network. Systems engineers think about servers. We must get out of this mindset</a:t>
            </a:r>
            <a:r>
              <a:rPr lang="en-US" sz="1200" b="0" baseline="0" dirty="0" smtClean="0"/>
              <a:t> that these interconnected systems are islands.</a:t>
            </a:r>
            <a:endParaRPr lang="en-US" sz="1200" b="1" dirty="0" smtClean="0"/>
          </a:p>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26</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Poor change communication</a:t>
            </a:r>
            <a:r>
              <a:rPr lang="en-US" b="1" baseline="0" dirty="0" smtClean="0"/>
              <a:t> –</a:t>
            </a:r>
            <a:r>
              <a:rPr lang="en-US" b="0" baseline="0" dirty="0" smtClean="0"/>
              <a:t> the process that is in place to notify and understand changes is error prone and tends to not lend to strong collaboration</a:t>
            </a:r>
            <a:r>
              <a:rPr lang="en-US" b="1" baseline="0" dirty="0" smtClean="0"/>
              <a:t> </a:t>
            </a:r>
          </a:p>
          <a:p>
            <a:endParaRPr lang="en-US" b="1" baseline="0" dirty="0" smtClean="0"/>
          </a:p>
          <a:p>
            <a:r>
              <a:rPr lang="en-US" b="1" baseline="0" dirty="0" smtClean="0"/>
              <a:t>Difficult to test outside of production</a:t>
            </a:r>
            <a:r>
              <a:rPr lang="en-US" b="0" baseline="0" dirty="0" smtClean="0"/>
              <a:t> – Labs are prohibitively expensive and most virtual tools are garbage. Virtual tools are getting better but the virtual environment must be 100% match to the actual features of production devices.</a:t>
            </a:r>
          </a:p>
          <a:p>
            <a:endParaRPr lang="en-US" b="1" dirty="0" smtClean="0"/>
          </a:p>
          <a:p>
            <a:r>
              <a:rPr lang="en-US" b="1" dirty="0" smtClean="0"/>
              <a:t>Poor change validation </a:t>
            </a:r>
            <a:r>
              <a:rPr lang="en-US" b="0" dirty="0" smtClean="0"/>
              <a:t> - We simply ping or </a:t>
            </a:r>
            <a:r>
              <a:rPr lang="en-US" b="0" dirty="0" err="1" smtClean="0"/>
              <a:t>traceroute</a:t>
            </a:r>
            <a:r>
              <a:rPr lang="en-US" b="0" dirty="0" smtClean="0"/>
              <a:t> to verify that things</a:t>
            </a:r>
            <a:r>
              <a:rPr lang="en-US" b="0" baseline="0" dirty="0" smtClean="0"/>
              <a:t> work. Network changes rarely do much work to validate that the network change provided the desired business outcome that it should.</a:t>
            </a:r>
          </a:p>
          <a:p>
            <a:endParaRPr lang="en-US" b="1" dirty="0" smtClean="0"/>
          </a:p>
          <a:p>
            <a:r>
              <a:rPr lang="en-US" b="1" dirty="0" smtClean="0"/>
              <a:t>Manual validation doesn’t scale – </a:t>
            </a:r>
            <a:r>
              <a:rPr lang="en-US" b="0" dirty="0" smtClean="0"/>
              <a:t>Due</a:t>
            </a:r>
            <a:r>
              <a:rPr lang="en-US" b="0" baseline="0" dirty="0" smtClean="0"/>
              <a:t> to manual validation process it’s nearly impossible to test tens, let alone hundreds of elements. We can’t test every webserver in the cluster or ping every IP of every device in the datacenter.</a:t>
            </a:r>
          </a:p>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smtClean="0"/>
              <a:t>Silos of Excellence</a:t>
            </a:r>
            <a:r>
              <a:rPr lang="en-US" sz="1200" b="0" dirty="0" smtClean="0"/>
              <a:t> – Network engineers think about the network. Systems engineers think about servers. We must get out of this mindset</a:t>
            </a:r>
            <a:r>
              <a:rPr lang="en-US" sz="1200" b="0" baseline="0" dirty="0" smtClean="0"/>
              <a:t> that these interconnected systems are islands.</a:t>
            </a:r>
            <a:endParaRPr lang="en-US" sz="1200" b="1" dirty="0" smtClean="0"/>
          </a:p>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27</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28</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29</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30</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31</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5</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32</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85D0815F-7DF9-0A4D-99DA-215817B3C2E2}" type="slidenum">
              <a:rPr lang="en-US" smtClean="0"/>
              <a:t>33</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use “</a:t>
            </a:r>
            <a:r>
              <a:rPr lang="en-US" dirty="0" err="1" smtClean="0"/>
              <a:t>git</a:t>
            </a:r>
            <a:r>
              <a:rPr lang="en-US" dirty="0" smtClean="0"/>
              <a:t> push” to save a local change to the central </a:t>
            </a:r>
            <a:r>
              <a:rPr lang="en-US" dirty="0" err="1" smtClean="0"/>
              <a:t>git</a:t>
            </a:r>
            <a:r>
              <a:rPr lang="en-US" dirty="0" smtClean="0"/>
              <a:t> repository. This is is what </a:t>
            </a:r>
            <a:r>
              <a:rPr lang="en-US" dirty="0" err="1" smtClean="0"/>
              <a:t>kickstarts</a:t>
            </a:r>
            <a:r>
              <a:rPr lang="en-US" dirty="0" smtClean="0"/>
              <a:t> the entire process.</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45</a:t>
            </a:fld>
            <a:endParaRPr lang="en-US"/>
          </a:p>
        </p:txBody>
      </p:sp>
    </p:spTree>
    <p:extLst>
      <p:ext uri="{BB962C8B-B14F-4D97-AF65-F5344CB8AC3E}">
        <p14:creationId xmlns:p14="http://schemas.microsoft.com/office/powerpoint/2010/main" val="2988496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we go to </a:t>
            </a:r>
            <a:r>
              <a:rPr lang="en-US" baseline="0" dirty="0" err="1" smtClean="0"/>
              <a:t>GitLab</a:t>
            </a:r>
            <a:r>
              <a:rPr lang="en-US" baseline="0" dirty="0" smtClean="0"/>
              <a:t> where we first see “0 Builds”. Nothing was running, but as we click on the link to refresh we see that the first build has automatically been kicked off. This first test simply checks for valid syntax. After refreshing the page again we see that the syntax test has passed and a second “build” has started that will build the entire virtual lab.</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46</a:t>
            </a:fld>
            <a:endParaRPr lang="en-US"/>
          </a:p>
        </p:txBody>
      </p:sp>
    </p:spTree>
    <p:extLst>
      <p:ext uri="{BB962C8B-B14F-4D97-AF65-F5344CB8AC3E}">
        <p14:creationId xmlns:p14="http://schemas.microsoft.com/office/powerpoint/2010/main" val="1033224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see the entire virtual lab being brought up. Vagrant is the</a:t>
            </a:r>
            <a:r>
              <a:rPr lang="en-US" baseline="0" dirty="0" smtClean="0"/>
              <a:t> tool that orchestrates all of the VMs that run in </a:t>
            </a:r>
            <a:r>
              <a:rPr lang="en-US" baseline="0" dirty="0" err="1" smtClean="0"/>
              <a:t>VirtualBox</a:t>
            </a:r>
            <a:r>
              <a:rPr lang="en-US" baseline="0" dirty="0" smtClean="0"/>
              <a:t>. The </a:t>
            </a:r>
            <a:r>
              <a:rPr lang="en-US" baseline="0" dirty="0" err="1" smtClean="0"/>
              <a:t>VirtualBox</a:t>
            </a:r>
            <a:r>
              <a:rPr lang="en-US" baseline="0" dirty="0" smtClean="0"/>
              <a:t> instance can be your local machine, a beefy lab server or even a cloud like AWS or Azure.</a:t>
            </a:r>
          </a:p>
          <a:p>
            <a:endParaRPr lang="en-US" baseline="0" dirty="0" smtClean="0"/>
          </a:p>
          <a:p>
            <a:r>
              <a:rPr lang="en-US" baseline="0" dirty="0" smtClean="0"/>
              <a:t>You can also see </a:t>
            </a:r>
            <a:r>
              <a:rPr lang="en-US" baseline="0" dirty="0" err="1" smtClean="0"/>
              <a:t>Ansible</a:t>
            </a:r>
            <a:r>
              <a:rPr lang="en-US" baseline="0" dirty="0" smtClean="0"/>
              <a:t> running to provision the entire environment.</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47</a:t>
            </a:fld>
            <a:endParaRPr lang="en-US"/>
          </a:p>
        </p:txBody>
      </p:sp>
    </p:spTree>
    <p:extLst>
      <p:ext uri="{BB962C8B-B14F-4D97-AF65-F5344CB8AC3E}">
        <p14:creationId xmlns:p14="http://schemas.microsoft.com/office/powerpoint/2010/main" val="4239833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Behave allows for natural language tests. Behave supports a number of languages besides English.</a:t>
            </a:r>
          </a:p>
          <a:p>
            <a:endParaRPr lang="en-US" baseline="0" dirty="0" smtClean="0"/>
          </a:p>
          <a:p>
            <a:r>
              <a:rPr lang="en-US" baseline="0" dirty="0" smtClean="0"/>
              <a:t>The beauty is that network engineers understand policy and behavior, but may not understand how to parse JSON output. Behave allows network engineers to define policy and a small amount of work by a developer can build the python code that runs behind the scenes to validate this each test. </a:t>
            </a:r>
          </a:p>
          <a:p>
            <a:endParaRPr lang="en-US" baseline="0" dirty="0" smtClean="0"/>
          </a:p>
          <a:p>
            <a:r>
              <a:rPr lang="en-US" baseline="0" dirty="0" smtClean="0"/>
              <a:t>On the left we see a successful behave run. On the right we see a test that has failed because the swp1 interface on spine1 is down and the BGP peer is in the Idle state.</a:t>
            </a:r>
          </a:p>
        </p:txBody>
      </p:sp>
      <p:sp>
        <p:nvSpPr>
          <p:cNvPr id="4" name="Slide Number Placeholder 3"/>
          <p:cNvSpPr>
            <a:spLocks noGrp="1"/>
          </p:cNvSpPr>
          <p:nvPr>
            <p:ph type="sldNum" sz="quarter" idx="10"/>
          </p:nvPr>
        </p:nvSpPr>
        <p:spPr/>
        <p:txBody>
          <a:bodyPr/>
          <a:lstStyle/>
          <a:p>
            <a:fld id="{85D0815F-7DF9-0A4D-99DA-215817B3C2E2}" type="slidenum">
              <a:rPr lang="en-US" smtClean="0"/>
              <a:t>48</a:t>
            </a:fld>
            <a:endParaRPr lang="en-US"/>
          </a:p>
        </p:txBody>
      </p:sp>
    </p:spTree>
    <p:extLst>
      <p:ext uri="{BB962C8B-B14F-4D97-AF65-F5344CB8AC3E}">
        <p14:creationId xmlns:p14="http://schemas.microsoft.com/office/powerpoint/2010/main" val="2174984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Behave allows for natural language tests. Behave supports a number of languages besides English.</a:t>
            </a:r>
          </a:p>
          <a:p>
            <a:endParaRPr lang="en-US" baseline="0" dirty="0" smtClean="0"/>
          </a:p>
          <a:p>
            <a:r>
              <a:rPr lang="en-US" baseline="0" dirty="0" smtClean="0"/>
              <a:t>The beauty is that network engineers understand policy and behavior, but may not understand how to parse JSON output. Behave allows network engineers to define policy and a small amount of work by a developer can build the python code that runs behind the scenes to validate this each test. </a:t>
            </a:r>
          </a:p>
          <a:p>
            <a:endParaRPr lang="en-US" baseline="0" dirty="0" smtClean="0"/>
          </a:p>
          <a:p>
            <a:r>
              <a:rPr lang="en-US" baseline="0" dirty="0" smtClean="0"/>
              <a:t>On the left we see a successful behave run. On the right we see a test that has failed because the swp1 interface on spine1 is down and the BGP peer is in the Idle state.</a:t>
            </a:r>
          </a:p>
        </p:txBody>
      </p:sp>
      <p:sp>
        <p:nvSpPr>
          <p:cNvPr id="4" name="Slide Number Placeholder 3"/>
          <p:cNvSpPr>
            <a:spLocks noGrp="1"/>
          </p:cNvSpPr>
          <p:nvPr>
            <p:ph type="sldNum" sz="quarter" idx="10"/>
          </p:nvPr>
        </p:nvSpPr>
        <p:spPr/>
        <p:txBody>
          <a:bodyPr/>
          <a:lstStyle/>
          <a:p>
            <a:fld id="{85D0815F-7DF9-0A4D-99DA-215817B3C2E2}" type="slidenum">
              <a:rPr lang="en-US" smtClean="0"/>
              <a:t>49</a:t>
            </a:fld>
            <a:endParaRPr lang="en-US"/>
          </a:p>
        </p:txBody>
      </p:sp>
    </p:spTree>
    <p:extLst>
      <p:ext uri="{BB962C8B-B14F-4D97-AF65-F5344CB8AC3E}">
        <p14:creationId xmlns:p14="http://schemas.microsoft.com/office/powerpoint/2010/main" val="21749846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Behave allows for natural language tests. Behave supports a number of languages besides English.</a:t>
            </a:r>
          </a:p>
          <a:p>
            <a:endParaRPr lang="en-US" baseline="0" dirty="0" smtClean="0"/>
          </a:p>
          <a:p>
            <a:r>
              <a:rPr lang="en-US" baseline="0" dirty="0" smtClean="0"/>
              <a:t>The beauty is that network engineers understand policy and behavior, but may not understand how to parse JSON output. Behave allows network engineers to define policy and a small amount of work by a developer can build the python code that runs behind the scenes to validate this each test. </a:t>
            </a:r>
          </a:p>
          <a:p>
            <a:endParaRPr lang="en-US" baseline="0" dirty="0" smtClean="0"/>
          </a:p>
          <a:p>
            <a:r>
              <a:rPr lang="en-US" baseline="0" dirty="0" smtClean="0"/>
              <a:t>On the left we see a successful behave run. On the right we see a test that has failed because the swp1 interface on spine1 is down and the BGP peer is in the Idle state.</a:t>
            </a:r>
          </a:p>
        </p:txBody>
      </p:sp>
      <p:sp>
        <p:nvSpPr>
          <p:cNvPr id="4" name="Slide Number Placeholder 3"/>
          <p:cNvSpPr>
            <a:spLocks noGrp="1"/>
          </p:cNvSpPr>
          <p:nvPr>
            <p:ph type="sldNum" sz="quarter" idx="10"/>
          </p:nvPr>
        </p:nvSpPr>
        <p:spPr/>
        <p:txBody>
          <a:bodyPr/>
          <a:lstStyle/>
          <a:p>
            <a:fld id="{85D0815F-7DF9-0A4D-99DA-215817B3C2E2}" type="slidenum">
              <a:rPr lang="en-US" smtClean="0"/>
              <a:t>50</a:t>
            </a:fld>
            <a:endParaRPr lang="en-US"/>
          </a:p>
        </p:txBody>
      </p:sp>
    </p:spTree>
    <p:extLst>
      <p:ext uri="{BB962C8B-B14F-4D97-AF65-F5344CB8AC3E}">
        <p14:creationId xmlns:p14="http://schemas.microsoft.com/office/powerpoint/2010/main" val="2174984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at the end of the provisioning process you can see the Behave tests execute and show</a:t>
            </a:r>
            <a:r>
              <a:rPr lang="en-US" baseline="0" dirty="0" smtClean="0"/>
              <a:t> that everything passed. Our proposed network change worked. Not only did it do what we expect on the network, but it had no negative impact on the servers and applications (Apache webservers in this example).</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51</a:t>
            </a:fld>
            <a:endParaRPr lang="en-US"/>
          </a:p>
        </p:txBody>
      </p:sp>
    </p:spTree>
    <p:extLst>
      <p:ext uri="{BB962C8B-B14F-4D97-AF65-F5344CB8AC3E}">
        <p14:creationId xmlns:p14="http://schemas.microsoft.com/office/powerpoint/2010/main" val="277567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GitLab</a:t>
            </a:r>
            <a:r>
              <a:rPr lang="en-US" dirty="0" smtClean="0"/>
              <a:t> provides “issues” where changes and problems are reported. </a:t>
            </a:r>
          </a:p>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52</a:t>
            </a:fld>
            <a:endParaRPr lang="en-US"/>
          </a:p>
        </p:txBody>
      </p:sp>
    </p:spTree>
    <p:extLst>
      <p:ext uri="{BB962C8B-B14F-4D97-AF65-F5344CB8AC3E}">
        <p14:creationId xmlns:p14="http://schemas.microsoft.com/office/powerpoint/2010/main" val="2447750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Thumbs Up/ Thumbs Down can be added</a:t>
            </a:r>
            <a:r>
              <a:rPr lang="en-US" baseline="0" dirty="0" smtClean="0"/>
              <a:t> for approval, as well as a minimum number of approvers. </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53</a:t>
            </a:fld>
            <a:endParaRPr lang="en-US"/>
          </a:p>
        </p:txBody>
      </p:sp>
    </p:spTree>
    <p:extLst>
      <p:ext uri="{BB962C8B-B14F-4D97-AF65-F5344CB8AC3E}">
        <p14:creationId xmlns:p14="http://schemas.microsoft.com/office/powerpoint/2010/main" val="2928282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an issue</a:t>
            </a:r>
            <a:r>
              <a:rPr lang="en-US" baseline="0" dirty="0" smtClean="0"/>
              <a:t> is mentioned in the commit (saving) of configuration to </a:t>
            </a:r>
            <a:r>
              <a:rPr lang="en-US" baseline="0" dirty="0" err="1" smtClean="0"/>
              <a:t>Git</a:t>
            </a:r>
            <a:r>
              <a:rPr lang="en-US" baseline="0" dirty="0" smtClean="0"/>
              <a:t> it is auto linked to the ticket.  You can also click on the commit ID for more info about that commit. </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54</a:t>
            </a:fld>
            <a:endParaRPr lang="en-US"/>
          </a:p>
        </p:txBody>
      </p:sp>
    </p:spTree>
    <p:extLst>
      <p:ext uri="{BB962C8B-B14F-4D97-AF65-F5344CB8AC3E}">
        <p14:creationId xmlns:p14="http://schemas.microsoft.com/office/powerpoint/2010/main" val="3044719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commit that was auto linked in the ticket.</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55</a:t>
            </a:fld>
            <a:endParaRPr lang="en-US"/>
          </a:p>
        </p:txBody>
      </p:sp>
    </p:spTree>
    <p:extLst>
      <p:ext uri="{BB962C8B-B14F-4D97-AF65-F5344CB8AC3E}">
        <p14:creationId xmlns:p14="http://schemas.microsoft.com/office/powerpoint/2010/main" val="41302130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the comment that was provided when the change was made.</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56</a:t>
            </a:fld>
            <a:endParaRPr lang="en-US"/>
          </a:p>
        </p:txBody>
      </p:sp>
    </p:spTree>
    <p:extLst>
      <p:ext uri="{BB962C8B-B14F-4D97-AF65-F5344CB8AC3E}">
        <p14:creationId xmlns:p14="http://schemas.microsoft.com/office/powerpoint/2010/main" val="223641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everything that was touched. Here we see 5 files were modified, totaling 362 lines of added</a:t>
            </a:r>
            <a:r>
              <a:rPr lang="en-US" baseline="0" dirty="0" smtClean="0"/>
              <a:t> </a:t>
            </a:r>
            <a:r>
              <a:rPr lang="en-US" baseline="0" dirty="0" err="1" smtClean="0"/>
              <a:t>config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57</a:t>
            </a:fld>
            <a:endParaRPr lang="en-US"/>
          </a:p>
        </p:txBody>
      </p:sp>
    </p:spTree>
    <p:extLst>
      <p:ext uri="{BB962C8B-B14F-4D97-AF65-F5344CB8AC3E}">
        <p14:creationId xmlns:p14="http://schemas.microsoft.com/office/powerpoint/2010/main" val="4026857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when this commit was issued the build automatically ran and tested</a:t>
            </a:r>
            <a:r>
              <a:rPr lang="en-US" baseline="0" dirty="0" smtClean="0"/>
              <a:t> these changes. We can quickly look and see that the test cases passed.</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58</a:t>
            </a:fld>
            <a:endParaRPr lang="en-US"/>
          </a:p>
        </p:txBody>
      </p:sp>
    </p:spTree>
    <p:extLst>
      <p:ext uri="{BB962C8B-B14F-4D97-AF65-F5344CB8AC3E}">
        <p14:creationId xmlns:p14="http://schemas.microsoft.com/office/powerpoint/2010/main" val="4026857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dirty="0" smtClean="0"/>
              <a:t> is </a:t>
            </a:r>
            <a:r>
              <a:rPr lang="en-US" i="1" dirty="0" smtClean="0"/>
              <a:t>the </a:t>
            </a:r>
            <a:r>
              <a:rPr lang="en-US" i="0" dirty="0" smtClean="0"/>
              <a:t>tool to</a:t>
            </a:r>
            <a:r>
              <a:rPr lang="en-US" i="0" baseline="0" dirty="0" smtClean="0"/>
              <a:t> use, however </a:t>
            </a:r>
            <a:r>
              <a:rPr lang="en-US" i="0" baseline="0" dirty="0" err="1" smtClean="0"/>
              <a:t>GitLab</a:t>
            </a:r>
            <a:r>
              <a:rPr lang="en-US" i="0" baseline="0" dirty="0" smtClean="0"/>
              <a:t>, </a:t>
            </a:r>
            <a:r>
              <a:rPr lang="en-US" i="0" baseline="0" dirty="0" err="1" smtClean="0"/>
              <a:t>GitHub</a:t>
            </a:r>
            <a:r>
              <a:rPr lang="en-US" i="0" baseline="0" dirty="0" smtClean="0"/>
              <a:t>, and </a:t>
            </a:r>
            <a:r>
              <a:rPr lang="en-US" i="0" baseline="0" dirty="0" err="1" smtClean="0"/>
              <a:t>Atlassian</a:t>
            </a:r>
            <a:r>
              <a:rPr lang="en-US" i="0" baseline="0" dirty="0" smtClean="0"/>
              <a:t> </a:t>
            </a:r>
            <a:r>
              <a:rPr lang="en-US" i="0" baseline="0" dirty="0" err="1" smtClean="0"/>
              <a:t>Bitbucket</a:t>
            </a:r>
            <a:r>
              <a:rPr lang="en-US" i="0" baseline="0" dirty="0" smtClean="0"/>
              <a:t> (formerly Stash) are all valid tools to use for </a:t>
            </a:r>
            <a:r>
              <a:rPr lang="en-US" i="0" baseline="0" dirty="0" err="1" smtClean="0"/>
              <a:t>Git</a:t>
            </a:r>
            <a:endParaRPr lang="en-US" i="1" dirty="0"/>
          </a:p>
        </p:txBody>
      </p:sp>
      <p:sp>
        <p:nvSpPr>
          <p:cNvPr id="4" name="Slide Number Placeholder 3"/>
          <p:cNvSpPr>
            <a:spLocks noGrp="1"/>
          </p:cNvSpPr>
          <p:nvPr>
            <p:ph type="sldNum" sz="quarter" idx="10"/>
          </p:nvPr>
        </p:nvSpPr>
        <p:spPr/>
        <p:txBody>
          <a:bodyPr/>
          <a:lstStyle/>
          <a:p>
            <a:fld id="{85D0815F-7DF9-0A4D-99DA-215817B3C2E2}" type="slidenum">
              <a:rPr lang="en-US" smtClean="0"/>
              <a:t>59</a:t>
            </a:fld>
            <a:endParaRPr lang="en-US"/>
          </a:p>
        </p:txBody>
      </p:sp>
    </p:spTree>
    <p:extLst>
      <p:ext uri="{BB962C8B-B14F-4D97-AF65-F5344CB8AC3E}">
        <p14:creationId xmlns:p14="http://schemas.microsoft.com/office/powerpoint/2010/main" val="8417280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GitLab</a:t>
            </a:r>
            <a:r>
              <a:rPr lang="en-US" dirty="0" smtClean="0"/>
              <a:t> as the CI/CD</a:t>
            </a:r>
            <a:r>
              <a:rPr lang="en-US" baseline="0" dirty="0" smtClean="0"/>
              <a:t> tool can easily be replaced with Bamboo, Jenkins, </a:t>
            </a:r>
            <a:r>
              <a:rPr lang="en-US" baseline="0" dirty="0" err="1" smtClean="0"/>
              <a:t>TravisCI</a:t>
            </a:r>
            <a:r>
              <a:rPr lang="en-US" baseline="0" dirty="0" smtClean="0"/>
              <a:t> or any other build tool.</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60</a:t>
            </a:fld>
            <a:endParaRPr lang="en-US"/>
          </a:p>
        </p:txBody>
      </p:sp>
    </p:spTree>
    <p:extLst>
      <p:ext uri="{BB962C8B-B14F-4D97-AF65-F5344CB8AC3E}">
        <p14:creationId xmlns:p14="http://schemas.microsoft.com/office/powerpoint/2010/main" val="13470012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VirtualBox</a:t>
            </a:r>
            <a:r>
              <a:rPr lang="en-US" baseline="0" dirty="0" smtClean="0"/>
              <a:t> as a Hypervisor can be replaced with </a:t>
            </a:r>
            <a:r>
              <a:rPr lang="en-US" baseline="0" dirty="0" err="1" smtClean="0"/>
              <a:t>VMWare</a:t>
            </a:r>
            <a:r>
              <a:rPr lang="en-US" baseline="0" dirty="0" smtClean="0"/>
              <a:t>, </a:t>
            </a:r>
            <a:r>
              <a:rPr lang="en-US" baseline="0" dirty="0" err="1" smtClean="0"/>
              <a:t>HyperV</a:t>
            </a:r>
            <a:r>
              <a:rPr lang="en-US" baseline="0" dirty="0" smtClean="0"/>
              <a:t>, KVM or any other hypervisor that has a virtual image for your device</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61</a:t>
            </a:fld>
            <a:endParaRPr lang="en-US"/>
          </a:p>
        </p:txBody>
      </p:sp>
    </p:spTree>
    <p:extLst>
      <p:ext uri="{BB962C8B-B14F-4D97-AF65-F5344CB8AC3E}">
        <p14:creationId xmlns:p14="http://schemas.microsoft.com/office/powerpoint/2010/main" val="3327660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Ansible</a:t>
            </a:r>
            <a:r>
              <a:rPr lang="en-US" dirty="0" smtClean="0"/>
              <a:t> as an automation tool could be replaced with Puppet, Chef, </a:t>
            </a:r>
            <a:r>
              <a:rPr lang="en-US" dirty="0" err="1" smtClean="0"/>
              <a:t>Saltstack</a:t>
            </a:r>
            <a:r>
              <a:rPr lang="en-US" dirty="0" smtClean="0"/>
              <a:t>, or anything else.</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62</a:t>
            </a:fld>
            <a:endParaRPr lang="en-US"/>
          </a:p>
        </p:txBody>
      </p:sp>
    </p:spTree>
    <p:extLst>
      <p:ext uri="{BB962C8B-B14F-4D97-AF65-F5344CB8AC3E}">
        <p14:creationId xmlns:p14="http://schemas.microsoft.com/office/powerpoint/2010/main" val="2836103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7</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Behave as a testing tool could be replaced with Beaker from Puppet Labs, Test Kitchen from </a:t>
            </a:r>
            <a:r>
              <a:rPr lang="en-US" dirty="0" err="1" smtClean="0"/>
              <a:t>KitchenCI</a:t>
            </a:r>
            <a:r>
              <a:rPr lang="en-US" dirty="0" smtClean="0"/>
              <a:t> or the</a:t>
            </a:r>
            <a:r>
              <a:rPr lang="en-US" baseline="0" dirty="0" smtClean="0"/>
              <a:t> new </a:t>
            </a:r>
            <a:r>
              <a:rPr lang="en-US" baseline="0" dirty="0" err="1" smtClean="0"/>
              <a:t>ToDD</a:t>
            </a:r>
            <a:r>
              <a:rPr lang="en-US" baseline="0" dirty="0" smtClean="0"/>
              <a:t> from Matt </a:t>
            </a:r>
            <a:r>
              <a:rPr lang="en-US" baseline="0" dirty="0" err="1" smtClean="0"/>
              <a:t>Oswalt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63</a:t>
            </a:fld>
            <a:endParaRPr lang="en-US"/>
          </a:p>
        </p:txBody>
      </p:sp>
    </p:spTree>
    <p:extLst>
      <p:ext uri="{BB962C8B-B14F-4D97-AF65-F5344CB8AC3E}">
        <p14:creationId xmlns:p14="http://schemas.microsoft.com/office/powerpoint/2010/main" val="3979393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keep the configuration to build</a:t>
            </a:r>
            <a:r>
              <a:rPr lang="en-US" baseline="0" dirty="0" smtClean="0"/>
              <a:t> our networks offline we can use tools like </a:t>
            </a:r>
            <a:r>
              <a:rPr lang="en-US" baseline="0" dirty="0" err="1" smtClean="0"/>
              <a:t>Git</a:t>
            </a:r>
            <a:r>
              <a:rPr lang="en-US" baseline="0" dirty="0" smtClean="0"/>
              <a:t> and </a:t>
            </a:r>
            <a:r>
              <a:rPr lang="en-US" baseline="0" dirty="0" err="1" smtClean="0"/>
              <a:t>Ansible</a:t>
            </a:r>
            <a:r>
              <a:rPr lang="en-US" baseline="0" dirty="0" smtClean="0"/>
              <a:t> to easily spin up virtual environments, this is the concept of infrastructure as code.</a:t>
            </a:r>
          </a:p>
          <a:p>
            <a:endParaRPr lang="en-US" baseline="0" dirty="0" smtClean="0"/>
          </a:p>
          <a:p>
            <a:r>
              <a:rPr lang="en-US" baseline="0" dirty="0" smtClean="0"/>
              <a:t>A key component to this is the use of automation, so we can quickly and simply bring up these virtual environments for testing. </a:t>
            </a:r>
          </a:p>
          <a:p>
            <a:endParaRPr lang="en-US" baseline="0" dirty="0" smtClean="0"/>
          </a:p>
          <a:p>
            <a:r>
              <a:rPr lang="en-US" baseline="0" dirty="0" smtClean="0"/>
              <a:t>But it’s key to remember that testing </a:t>
            </a:r>
            <a:r>
              <a:rPr lang="en-US" b="1" baseline="0" dirty="0" smtClean="0"/>
              <a:t>must</a:t>
            </a:r>
            <a:r>
              <a:rPr lang="en-US" b="0" baseline="0" dirty="0" smtClean="0"/>
              <a:t> include servers and applications. Networks exist to provide a way for applications to operate on top of the network. The network doesn’t live in isolation. </a:t>
            </a:r>
          </a:p>
          <a:p>
            <a:endParaRPr lang="en-US" b="0" baseline="0" dirty="0" smtClean="0"/>
          </a:p>
          <a:p>
            <a:r>
              <a:rPr lang="en-US" b="0" baseline="0" dirty="0" smtClean="0"/>
              <a:t>Finally, not all vendors can provide this kind of tooling. It is up to customers to push their vendors for better tools. Vendors listen to money. Tell them they need better ways to support automation and this kind of lifecycle development. Server Admins have been doing it for years, why do network admins have to suffer?</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64</a:t>
            </a:fld>
            <a:endParaRPr lang="en-US"/>
          </a:p>
        </p:txBody>
      </p:sp>
    </p:spTree>
    <p:extLst>
      <p:ext uri="{BB962C8B-B14F-4D97-AF65-F5344CB8AC3E}">
        <p14:creationId xmlns:p14="http://schemas.microsoft.com/office/powerpoint/2010/main" val="3583218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keep the configuration to build</a:t>
            </a:r>
            <a:r>
              <a:rPr lang="en-US" baseline="0" dirty="0" smtClean="0"/>
              <a:t> our networks offline we can use tools like </a:t>
            </a:r>
            <a:r>
              <a:rPr lang="en-US" baseline="0" dirty="0" err="1" smtClean="0"/>
              <a:t>Git</a:t>
            </a:r>
            <a:r>
              <a:rPr lang="en-US" baseline="0" dirty="0" smtClean="0"/>
              <a:t> and </a:t>
            </a:r>
            <a:r>
              <a:rPr lang="en-US" baseline="0" dirty="0" err="1" smtClean="0"/>
              <a:t>Ansible</a:t>
            </a:r>
            <a:r>
              <a:rPr lang="en-US" baseline="0" dirty="0" smtClean="0"/>
              <a:t> to easily spin up virtual environments, this is the concept of infrastructure as code.</a:t>
            </a:r>
          </a:p>
          <a:p>
            <a:endParaRPr lang="en-US" baseline="0" dirty="0" smtClean="0"/>
          </a:p>
          <a:p>
            <a:r>
              <a:rPr lang="en-US" baseline="0" dirty="0" smtClean="0"/>
              <a:t>A key component to this is the use of automation, so we can quickly and simply bring up these virtual environments for testing. </a:t>
            </a:r>
          </a:p>
          <a:p>
            <a:endParaRPr lang="en-US" baseline="0" dirty="0" smtClean="0"/>
          </a:p>
          <a:p>
            <a:r>
              <a:rPr lang="en-US" baseline="0" dirty="0" smtClean="0"/>
              <a:t>But it’s key to remember that testing </a:t>
            </a:r>
            <a:r>
              <a:rPr lang="en-US" b="1" baseline="0" dirty="0" smtClean="0"/>
              <a:t>must</a:t>
            </a:r>
            <a:r>
              <a:rPr lang="en-US" b="0" baseline="0" dirty="0" smtClean="0"/>
              <a:t> include servers and applications. Networks exist to provide a way for applications to operate on top of the network. The network doesn’t live in isolation. </a:t>
            </a:r>
          </a:p>
          <a:p>
            <a:endParaRPr lang="en-US" b="0" baseline="0" dirty="0" smtClean="0"/>
          </a:p>
          <a:p>
            <a:r>
              <a:rPr lang="en-US" b="0" baseline="0" dirty="0" smtClean="0"/>
              <a:t>Finally, not all vendors can provide this kind of tooling. It is up to customers to push their vendors for better tools. Vendors listen to money. Tell them they need better ways to support automation and this kind of lifecycle development. Server Admins have been doing it for years, why do network admins have to suffer?</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65</a:t>
            </a:fld>
            <a:endParaRPr lang="en-US"/>
          </a:p>
        </p:txBody>
      </p:sp>
    </p:spTree>
    <p:extLst>
      <p:ext uri="{BB962C8B-B14F-4D97-AF65-F5344CB8AC3E}">
        <p14:creationId xmlns:p14="http://schemas.microsoft.com/office/powerpoint/2010/main" val="3583218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keep the configuration to build</a:t>
            </a:r>
            <a:r>
              <a:rPr lang="en-US" baseline="0" dirty="0" smtClean="0"/>
              <a:t> our networks offline we can use tools like </a:t>
            </a:r>
            <a:r>
              <a:rPr lang="en-US" baseline="0" dirty="0" err="1" smtClean="0"/>
              <a:t>Git</a:t>
            </a:r>
            <a:r>
              <a:rPr lang="en-US" baseline="0" dirty="0" smtClean="0"/>
              <a:t> and </a:t>
            </a:r>
            <a:r>
              <a:rPr lang="en-US" baseline="0" dirty="0" err="1" smtClean="0"/>
              <a:t>Ansible</a:t>
            </a:r>
            <a:r>
              <a:rPr lang="en-US" baseline="0" dirty="0" smtClean="0"/>
              <a:t> to easily spin up virtual environments, this is the concept of infrastructure as code.</a:t>
            </a:r>
          </a:p>
          <a:p>
            <a:endParaRPr lang="en-US" baseline="0" dirty="0" smtClean="0"/>
          </a:p>
          <a:p>
            <a:r>
              <a:rPr lang="en-US" baseline="0" dirty="0" smtClean="0"/>
              <a:t>A key component to this is the use of automation, so we can quickly and simply bring up these virtual environments for testing. </a:t>
            </a:r>
          </a:p>
          <a:p>
            <a:endParaRPr lang="en-US" baseline="0" dirty="0" smtClean="0"/>
          </a:p>
          <a:p>
            <a:r>
              <a:rPr lang="en-US" baseline="0" dirty="0" smtClean="0"/>
              <a:t>But it’s key to remember that testing </a:t>
            </a:r>
            <a:r>
              <a:rPr lang="en-US" b="1" baseline="0" dirty="0" smtClean="0"/>
              <a:t>must</a:t>
            </a:r>
            <a:r>
              <a:rPr lang="en-US" b="0" baseline="0" dirty="0" smtClean="0"/>
              <a:t> include servers and applications. Networks exist to provide a way for applications to operate on top of the network. The network doesn’t live in isolation. </a:t>
            </a:r>
          </a:p>
          <a:p>
            <a:endParaRPr lang="en-US" b="0" baseline="0" dirty="0" smtClean="0"/>
          </a:p>
          <a:p>
            <a:r>
              <a:rPr lang="en-US" b="0" baseline="0" dirty="0" smtClean="0"/>
              <a:t>Finally, not all vendors can provide this kind of tooling. It is up to customers to push their vendors for better tools. Vendors listen to money. Tell them they need better ways to support automation and this kind of lifecycle development. Server Admins have been doing it for years, why do network admins have to suffer?</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66</a:t>
            </a:fld>
            <a:endParaRPr lang="en-US"/>
          </a:p>
        </p:txBody>
      </p:sp>
    </p:spTree>
    <p:extLst>
      <p:ext uri="{BB962C8B-B14F-4D97-AF65-F5344CB8AC3E}">
        <p14:creationId xmlns:p14="http://schemas.microsoft.com/office/powerpoint/2010/main" val="3583218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keep the configuration to build</a:t>
            </a:r>
            <a:r>
              <a:rPr lang="en-US" baseline="0" dirty="0" smtClean="0"/>
              <a:t> our networks offline we can use tools like </a:t>
            </a:r>
            <a:r>
              <a:rPr lang="en-US" baseline="0" dirty="0" err="1" smtClean="0"/>
              <a:t>Git</a:t>
            </a:r>
            <a:r>
              <a:rPr lang="en-US" baseline="0" dirty="0" smtClean="0"/>
              <a:t> and </a:t>
            </a:r>
            <a:r>
              <a:rPr lang="en-US" baseline="0" dirty="0" err="1" smtClean="0"/>
              <a:t>Ansible</a:t>
            </a:r>
            <a:r>
              <a:rPr lang="en-US" baseline="0" dirty="0" smtClean="0"/>
              <a:t> to easily spin up virtual environments, this is the concept of infrastructure as code.</a:t>
            </a:r>
          </a:p>
          <a:p>
            <a:endParaRPr lang="en-US" baseline="0" dirty="0" smtClean="0"/>
          </a:p>
          <a:p>
            <a:r>
              <a:rPr lang="en-US" baseline="0" dirty="0" smtClean="0"/>
              <a:t>A key component to this is the use of automation, so we can quickly and simply bring up these virtual environments for testing. </a:t>
            </a:r>
          </a:p>
          <a:p>
            <a:endParaRPr lang="en-US" baseline="0" dirty="0" smtClean="0"/>
          </a:p>
          <a:p>
            <a:r>
              <a:rPr lang="en-US" baseline="0" dirty="0" smtClean="0"/>
              <a:t>But it’s key to remember that testing </a:t>
            </a:r>
            <a:r>
              <a:rPr lang="en-US" b="1" baseline="0" dirty="0" smtClean="0"/>
              <a:t>must</a:t>
            </a:r>
            <a:r>
              <a:rPr lang="en-US" b="0" baseline="0" dirty="0" smtClean="0"/>
              <a:t> include servers and applications. Networks exist to provide a way for applications to operate on top of the network. The network doesn’t live in isolation. </a:t>
            </a:r>
          </a:p>
          <a:p>
            <a:endParaRPr lang="en-US" b="0" baseline="0" dirty="0" smtClean="0"/>
          </a:p>
          <a:p>
            <a:r>
              <a:rPr lang="en-US" b="0" baseline="0" dirty="0" smtClean="0"/>
              <a:t>Finally, not all vendors can provide this kind of tooling. It is up to customers to push their vendors for better tools. Vendors listen to money. Tell them they need better ways to support automation and this kind of lifecycle development. Server Admins have been doing it for years, why do network admins have to suffer?</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67</a:t>
            </a:fld>
            <a:endParaRPr lang="en-US"/>
          </a:p>
        </p:txBody>
      </p:sp>
    </p:spTree>
    <p:extLst>
      <p:ext uri="{BB962C8B-B14F-4D97-AF65-F5344CB8AC3E}">
        <p14:creationId xmlns:p14="http://schemas.microsoft.com/office/powerpoint/2010/main" val="3583218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keep the configuration to build</a:t>
            </a:r>
            <a:r>
              <a:rPr lang="en-US" baseline="0" dirty="0" smtClean="0"/>
              <a:t> our networks offline we can use tools like </a:t>
            </a:r>
            <a:r>
              <a:rPr lang="en-US" baseline="0" dirty="0" err="1" smtClean="0"/>
              <a:t>Git</a:t>
            </a:r>
            <a:r>
              <a:rPr lang="en-US" baseline="0" dirty="0" smtClean="0"/>
              <a:t> and </a:t>
            </a:r>
            <a:r>
              <a:rPr lang="en-US" baseline="0" dirty="0" err="1" smtClean="0"/>
              <a:t>Ansible</a:t>
            </a:r>
            <a:r>
              <a:rPr lang="en-US" baseline="0" dirty="0" smtClean="0"/>
              <a:t> to easily spin up virtual environments, this is the concept of infrastructure as code.</a:t>
            </a:r>
          </a:p>
          <a:p>
            <a:endParaRPr lang="en-US" baseline="0" dirty="0" smtClean="0"/>
          </a:p>
          <a:p>
            <a:r>
              <a:rPr lang="en-US" baseline="0" dirty="0" smtClean="0"/>
              <a:t>A key component to this is the use of automation, so we can quickly and simply bring up these virtual environments for testing. </a:t>
            </a:r>
          </a:p>
          <a:p>
            <a:endParaRPr lang="en-US" baseline="0" dirty="0" smtClean="0"/>
          </a:p>
          <a:p>
            <a:r>
              <a:rPr lang="en-US" baseline="0" dirty="0" smtClean="0"/>
              <a:t>But it’s key to remember that testing </a:t>
            </a:r>
            <a:r>
              <a:rPr lang="en-US" b="1" baseline="0" dirty="0" smtClean="0"/>
              <a:t>must</a:t>
            </a:r>
            <a:r>
              <a:rPr lang="en-US" b="0" baseline="0" dirty="0" smtClean="0"/>
              <a:t> include servers and applications. Networks exist to provide a way for applications to operate on top of the network. The network doesn’t live in isolation. </a:t>
            </a:r>
          </a:p>
          <a:p>
            <a:endParaRPr lang="en-US" b="0" baseline="0" dirty="0" smtClean="0"/>
          </a:p>
          <a:p>
            <a:r>
              <a:rPr lang="en-US" b="0" baseline="0" dirty="0" smtClean="0"/>
              <a:t>Finally, not all vendors can provide this kind of tooling. It is up to customers to push their vendors for better tools. Vendors listen to money. Tell them they need better ways to support automation and this kind of lifecycle development. Server Admins have been doing it for years, why do network admins have to suffer?</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68</a:t>
            </a:fld>
            <a:endParaRPr lang="en-US"/>
          </a:p>
        </p:txBody>
      </p:sp>
    </p:spTree>
    <p:extLst>
      <p:ext uri="{BB962C8B-B14F-4D97-AF65-F5344CB8AC3E}">
        <p14:creationId xmlns:p14="http://schemas.microsoft.com/office/powerpoint/2010/main" val="3583218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keep the configuration to build</a:t>
            </a:r>
            <a:r>
              <a:rPr lang="en-US" baseline="0" dirty="0" smtClean="0"/>
              <a:t> our networks offline we can use tools like </a:t>
            </a:r>
            <a:r>
              <a:rPr lang="en-US" baseline="0" dirty="0" err="1" smtClean="0"/>
              <a:t>Git</a:t>
            </a:r>
            <a:r>
              <a:rPr lang="en-US" baseline="0" dirty="0" smtClean="0"/>
              <a:t> and </a:t>
            </a:r>
            <a:r>
              <a:rPr lang="en-US" baseline="0" dirty="0" err="1" smtClean="0"/>
              <a:t>Ansible</a:t>
            </a:r>
            <a:r>
              <a:rPr lang="en-US" baseline="0" dirty="0" smtClean="0"/>
              <a:t> to easily spin up virtual environments, this is the concept of infrastructure as code.</a:t>
            </a:r>
          </a:p>
          <a:p>
            <a:endParaRPr lang="en-US" baseline="0" dirty="0" smtClean="0"/>
          </a:p>
          <a:p>
            <a:r>
              <a:rPr lang="en-US" baseline="0" dirty="0" smtClean="0"/>
              <a:t>A key component to this is the use of automation, so we can quickly and simply bring up these virtual environments for testing. </a:t>
            </a:r>
          </a:p>
          <a:p>
            <a:endParaRPr lang="en-US" baseline="0" dirty="0" smtClean="0"/>
          </a:p>
          <a:p>
            <a:r>
              <a:rPr lang="en-US" baseline="0" dirty="0" smtClean="0"/>
              <a:t>But it’s key to remember that testing </a:t>
            </a:r>
            <a:r>
              <a:rPr lang="en-US" b="1" baseline="0" dirty="0" smtClean="0"/>
              <a:t>must</a:t>
            </a:r>
            <a:r>
              <a:rPr lang="en-US" b="0" baseline="0" dirty="0" smtClean="0"/>
              <a:t> include servers and applications. Networks exist to provide a way for applications to operate on top of the network. The network doesn’t live in isolation. </a:t>
            </a:r>
          </a:p>
          <a:p>
            <a:endParaRPr lang="en-US" b="0" baseline="0" dirty="0" smtClean="0"/>
          </a:p>
          <a:p>
            <a:r>
              <a:rPr lang="en-US" b="0" baseline="0" dirty="0" smtClean="0"/>
              <a:t>Finally, not all vendors can provide this kind of tooling. It is up to customers to push their vendors for better tools. Vendors listen to money. Tell them they need better ways to support automation and this kind of lifecycle development. Server Admins have been doing it for years, why do network admins have to suffer?</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69</a:t>
            </a:fld>
            <a:endParaRPr lang="en-US"/>
          </a:p>
        </p:txBody>
      </p:sp>
    </p:spTree>
    <p:extLst>
      <p:ext uri="{BB962C8B-B14F-4D97-AF65-F5344CB8AC3E}">
        <p14:creationId xmlns:p14="http://schemas.microsoft.com/office/powerpoint/2010/main" val="35832187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Ansible</a:t>
            </a:r>
            <a:r>
              <a:rPr lang="en-US" dirty="0" smtClean="0"/>
              <a:t> does not require</a:t>
            </a:r>
            <a:r>
              <a:rPr lang="en-US" baseline="0" dirty="0" smtClean="0"/>
              <a:t> anything to be installed on the end host it operates on. It uses SSH to connect to the host and execute python code, but can also run locally if the remote device does not support python.</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72</a:t>
            </a:fld>
            <a:endParaRPr lang="en-US"/>
          </a:p>
        </p:txBody>
      </p:sp>
    </p:spTree>
    <p:extLst>
      <p:ext uri="{BB962C8B-B14F-4D97-AF65-F5344CB8AC3E}">
        <p14:creationId xmlns:p14="http://schemas.microsoft.com/office/powerpoint/2010/main" val="1198848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Ansible</a:t>
            </a:r>
            <a:r>
              <a:rPr lang="en-US" dirty="0" smtClean="0"/>
              <a:t> “plays” and “playbooks” are written</a:t>
            </a:r>
            <a:r>
              <a:rPr lang="en-US" baseline="0" dirty="0" smtClean="0"/>
              <a:t> in YAML, which is a simple, human readable coding language. </a:t>
            </a:r>
            <a:r>
              <a:rPr lang="en-US" baseline="0" dirty="0" err="1" smtClean="0"/>
              <a:t>Ansible</a:t>
            </a:r>
            <a:r>
              <a:rPr lang="en-US" baseline="0" dirty="0" smtClean="0"/>
              <a:t> provides a large number of libraries to simplify common tasks, like copying files, installing applications or executing a find and replace inside a text file.</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73</a:t>
            </a:fld>
            <a:endParaRPr lang="en-US"/>
          </a:p>
        </p:txBody>
      </p:sp>
    </p:spTree>
    <p:extLst>
      <p:ext uri="{BB962C8B-B14F-4D97-AF65-F5344CB8AC3E}">
        <p14:creationId xmlns:p14="http://schemas.microsoft.com/office/powerpoint/2010/main" val="4167481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dirty="0" smtClean="0"/>
              <a:t> (often used through </a:t>
            </a:r>
            <a:r>
              <a:rPr lang="en-US" dirty="0" err="1" smtClean="0"/>
              <a:t>GitHub</a:t>
            </a:r>
            <a:r>
              <a:rPr lang="en-US" dirty="0" smtClean="0"/>
              <a:t>) is </a:t>
            </a:r>
            <a:r>
              <a:rPr lang="en-US" i="1" dirty="0" smtClean="0"/>
              <a:t>the</a:t>
            </a:r>
            <a:r>
              <a:rPr lang="en-US" i="0" dirty="0" smtClean="0"/>
              <a:t> source code control tool. Although designed for source code,</a:t>
            </a:r>
            <a:r>
              <a:rPr lang="en-US" i="0" baseline="0" dirty="0" smtClean="0"/>
              <a:t> really it manages changes in text files, so it can easily be extended to network configurations.</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74</a:t>
            </a:fld>
            <a:endParaRPr lang="en-US"/>
          </a:p>
        </p:txBody>
      </p:sp>
    </p:spTree>
    <p:extLst>
      <p:ext uri="{BB962C8B-B14F-4D97-AF65-F5344CB8AC3E}">
        <p14:creationId xmlns:p14="http://schemas.microsoft.com/office/powerpoint/2010/main" val="315765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8</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VirtualBox</a:t>
            </a:r>
            <a:r>
              <a:rPr lang="en-US" dirty="0" smtClean="0"/>
              <a:t> can be replaced</a:t>
            </a:r>
            <a:r>
              <a:rPr lang="en-US" baseline="0" dirty="0" smtClean="0"/>
              <a:t> by other hypervisors, but the fact it’s free makes it attracting.</a:t>
            </a:r>
          </a:p>
          <a:p>
            <a:endParaRPr lang="en-US" baseline="0" dirty="0" smtClean="0"/>
          </a:p>
          <a:p>
            <a:r>
              <a:rPr lang="en-US" baseline="0" dirty="0" smtClean="0"/>
              <a:t>Vagrant’s strength is the ability to bring up multiple VMs and network them together in a pre-defined fashion automatically. </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79</a:t>
            </a:fld>
            <a:endParaRPr lang="en-US"/>
          </a:p>
        </p:txBody>
      </p:sp>
    </p:spTree>
    <p:extLst>
      <p:ext uri="{BB962C8B-B14F-4D97-AF65-F5344CB8AC3E}">
        <p14:creationId xmlns:p14="http://schemas.microsoft.com/office/powerpoint/2010/main" val="2220645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CI/CD is all the rage within the </a:t>
            </a:r>
            <a:r>
              <a:rPr lang="en-US" dirty="0" err="1" smtClean="0"/>
              <a:t>DevOps</a:t>
            </a:r>
            <a:r>
              <a:rPr lang="en-US" dirty="0" smtClean="0"/>
              <a:t> community. CI, or lots of changes throughout</a:t>
            </a:r>
            <a:r>
              <a:rPr lang="en-US" baseline="0" dirty="0" smtClean="0"/>
              <a:t> the day, does not make sense in most environments for networking, but CD, or the ability to test with any proposed change, should be used in every network environment.</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80</a:t>
            </a:fld>
            <a:endParaRPr lang="en-US"/>
          </a:p>
        </p:txBody>
      </p:sp>
    </p:spTree>
    <p:extLst>
      <p:ext uri="{BB962C8B-B14F-4D97-AF65-F5344CB8AC3E}">
        <p14:creationId xmlns:p14="http://schemas.microsoft.com/office/powerpoint/2010/main" val="3751323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81</a:t>
            </a:fld>
            <a:endParaRPr lang="en-US"/>
          </a:p>
        </p:txBody>
      </p:sp>
    </p:spTree>
    <p:extLst>
      <p:ext uri="{BB962C8B-B14F-4D97-AF65-F5344CB8AC3E}">
        <p14:creationId xmlns:p14="http://schemas.microsoft.com/office/powerpoint/2010/main" val="1737669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2001:db8:2 is an invalid IPv6 address. Some implementations will</a:t>
            </a:r>
            <a:r>
              <a:rPr lang="en-US" baseline="0" dirty="0" smtClean="0"/>
              <a:t> expand to 2001:db8:2:: however this is still not the correct BGP peer (2001:db8::2 would be the other end of the point to point connection described)</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9</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2001:db8:2 is an invalid IPv6 address. Some implementations will</a:t>
            </a:r>
            <a:r>
              <a:rPr lang="en-US" baseline="0" dirty="0" smtClean="0"/>
              <a:t> expand to 2001:db8:2:: however this is still not the correct BGP peer (2001:db8::2 would be the other end of the point to point connection described)</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10</a:t>
            </a:fld>
            <a:endParaRPr lang="en-US"/>
          </a:p>
        </p:txBody>
      </p:sp>
    </p:spTree>
    <p:extLst>
      <p:ext uri="{BB962C8B-B14F-4D97-AF65-F5344CB8AC3E}">
        <p14:creationId xmlns:p14="http://schemas.microsoft.com/office/powerpoint/2010/main" val="3865861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2001:db8:2 is an invalid IPv6 address. Some implementations will</a:t>
            </a:r>
            <a:r>
              <a:rPr lang="en-US" baseline="0" dirty="0" smtClean="0"/>
              <a:t> expand to 2001:db8:2:: however this is still not the correct BGP peer (2001:db8::2 would be the other end of the point to point connection described)</a:t>
            </a:r>
            <a:endParaRPr lang="en-US" dirty="0"/>
          </a:p>
        </p:txBody>
      </p:sp>
      <p:sp>
        <p:nvSpPr>
          <p:cNvPr id="4" name="Slide Number Placeholder 3"/>
          <p:cNvSpPr>
            <a:spLocks noGrp="1"/>
          </p:cNvSpPr>
          <p:nvPr>
            <p:ph type="sldNum" sz="quarter" idx="10"/>
          </p:nvPr>
        </p:nvSpPr>
        <p:spPr/>
        <p:txBody>
          <a:bodyPr/>
          <a:lstStyle/>
          <a:p>
            <a:fld id="{85D0815F-7DF9-0A4D-99DA-215817B3C2E2}" type="slidenum">
              <a:rPr lang="en-US" smtClean="0"/>
              <a:t>11</a:t>
            </a:fld>
            <a:endParaRPr lang="en-US"/>
          </a:p>
        </p:txBody>
      </p:sp>
    </p:spTree>
    <p:extLst>
      <p:ext uri="{BB962C8B-B14F-4D97-AF65-F5344CB8AC3E}">
        <p14:creationId xmlns:p14="http://schemas.microsoft.com/office/powerpoint/2010/main" val="3865861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A32758-A2E1-274C-ABDC-EACFBFCFEC9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1756130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A32758-A2E1-274C-ABDC-EACFBFCFEC9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218263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A32758-A2E1-274C-ABDC-EACFBFCFEC9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2498251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A32758-A2E1-274C-ABDC-EACFBFCFEC9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3915398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A32758-A2E1-274C-ABDC-EACFBFCFEC97}" type="datetimeFigureOut">
              <a:rPr lang="en-US" smtClean="0"/>
              <a:t>4/17/16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4143814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A32758-A2E1-274C-ABDC-EACFBFCFEC97}"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781065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A32758-A2E1-274C-ABDC-EACFBFCFEC97}" type="datetimeFigureOut">
              <a:rPr lang="en-US" smtClean="0"/>
              <a:t>4/17/16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501511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A32758-A2E1-274C-ABDC-EACFBFCFEC97}" type="datetimeFigureOut">
              <a:rPr lang="en-US" smtClean="0"/>
              <a:t>4/17/16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1835601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A32758-A2E1-274C-ABDC-EACFBFCFEC97}" type="datetimeFigureOut">
              <a:rPr lang="en-US" smtClean="0"/>
              <a:t>4/17/16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2267123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A32758-A2E1-274C-ABDC-EACFBFCFEC97}"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1791529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A32758-A2E1-274C-ABDC-EACFBFCFEC97}" type="datetimeFigureOut">
              <a:rPr lang="en-US" smtClean="0"/>
              <a:t>4/17/16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77A187-48DA-D34D-9FA3-A81046CE061A}" type="slidenum">
              <a:rPr lang="en-US" smtClean="0"/>
              <a:t>‹#›</a:t>
            </a:fld>
            <a:endParaRPr lang="en-US"/>
          </a:p>
        </p:txBody>
      </p:sp>
    </p:spTree>
    <p:extLst>
      <p:ext uri="{BB962C8B-B14F-4D97-AF65-F5344CB8AC3E}">
        <p14:creationId xmlns:p14="http://schemas.microsoft.com/office/powerpoint/2010/main" val="39005269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09746"/>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452625"/>
            <a:ext cx="8229600" cy="2915771"/>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493419"/>
            <a:ext cx="2133600" cy="273844"/>
          </a:xfrm>
          <a:prstGeom prst="rect">
            <a:avLst/>
          </a:prstGeom>
        </p:spPr>
        <p:txBody>
          <a:bodyPr vert="horz" lIns="91440" tIns="45720" rIns="91440" bIns="45720" rtlCol="0" anchor="ctr"/>
          <a:lstStyle>
            <a:lvl1pPr algn="l">
              <a:defRPr sz="1200">
                <a:solidFill>
                  <a:schemeClr val="tx1">
                    <a:tint val="75000"/>
                  </a:schemeClr>
                </a:solidFill>
                <a:latin typeface="Tahoma"/>
              </a:defRPr>
            </a:lvl1pPr>
          </a:lstStyle>
          <a:p>
            <a:fld id="{F1A32758-A2E1-274C-ABDC-EACFBFCFEC97}" type="datetimeFigureOut">
              <a:rPr lang="en-US" smtClean="0"/>
              <a:pPr/>
              <a:t>4/17/16</a:t>
            </a:fld>
            <a:endParaRPr lang="en-US" dirty="0"/>
          </a:p>
        </p:txBody>
      </p:sp>
      <p:sp>
        <p:nvSpPr>
          <p:cNvPr id="5" name="Footer Placeholder 4"/>
          <p:cNvSpPr>
            <a:spLocks noGrp="1"/>
          </p:cNvSpPr>
          <p:nvPr>
            <p:ph type="ftr" sz="quarter" idx="3"/>
          </p:nvPr>
        </p:nvSpPr>
        <p:spPr>
          <a:xfrm>
            <a:off x="3124200" y="4493419"/>
            <a:ext cx="2895600" cy="273844"/>
          </a:xfrm>
          <a:prstGeom prst="rect">
            <a:avLst/>
          </a:prstGeom>
        </p:spPr>
        <p:txBody>
          <a:bodyPr vert="horz" lIns="91440" tIns="45720" rIns="91440" bIns="45720" rtlCol="0" anchor="ctr"/>
          <a:lstStyle>
            <a:lvl1pPr algn="ctr">
              <a:defRPr sz="1200">
                <a:solidFill>
                  <a:schemeClr val="tx1">
                    <a:tint val="75000"/>
                  </a:schemeClr>
                </a:solidFill>
                <a:latin typeface="Tahoma"/>
              </a:defRPr>
            </a:lvl1pPr>
          </a:lstStyle>
          <a:p>
            <a:endParaRPr lang="en-US" dirty="0"/>
          </a:p>
        </p:txBody>
      </p:sp>
      <p:sp>
        <p:nvSpPr>
          <p:cNvPr id="6" name="Slide Number Placeholder 5"/>
          <p:cNvSpPr>
            <a:spLocks noGrp="1"/>
          </p:cNvSpPr>
          <p:nvPr>
            <p:ph type="sldNum" sz="quarter" idx="4"/>
          </p:nvPr>
        </p:nvSpPr>
        <p:spPr>
          <a:xfrm>
            <a:off x="6553200" y="4493419"/>
            <a:ext cx="2133600" cy="273844"/>
          </a:xfrm>
          <a:prstGeom prst="rect">
            <a:avLst/>
          </a:prstGeom>
        </p:spPr>
        <p:txBody>
          <a:bodyPr vert="horz" lIns="91440" tIns="45720" rIns="91440" bIns="45720" rtlCol="0" anchor="ctr"/>
          <a:lstStyle>
            <a:lvl1pPr algn="r">
              <a:defRPr sz="1200">
                <a:solidFill>
                  <a:schemeClr val="tx1">
                    <a:tint val="75000"/>
                  </a:schemeClr>
                </a:solidFill>
                <a:latin typeface="Tahoma"/>
              </a:defRPr>
            </a:lvl1pPr>
          </a:lstStyle>
          <a:p>
            <a:fld id="{9777A187-48DA-D34D-9FA3-A81046CE061A}" type="slidenum">
              <a:rPr lang="en-US" smtClean="0"/>
              <a:pPr/>
              <a:t>‹#›</a:t>
            </a:fld>
            <a:endParaRPr lang="en-US" dirty="0"/>
          </a:p>
        </p:txBody>
      </p:sp>
    </p:spTree>
    <p:extLst>
      <p:ext uri="{BB962C8B-B14F-4D97-AF65-F5344CB8AC3E}">
        <p14:creationId xmlns:p14="http://schemas.microsoft.com/office/powerpoint/2010/main" val="1882661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Tahom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ahom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ahom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ahom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ahom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ahom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2.xml"/><Relationship Id="rId5" Type="http://schemas.openxmlformats.org/officeDocument/2006/relationships/image" Target="../media/image16.png"/><Relationship Id="rId1" Type="http://schemas.microsoft.com/office/2007/relationships/media" Target="../media/media1.mp4"/><Relationship Id="rId2" Type="http://schemas.openxmlformats.org/officeDocument/2006/relationships/video" Target="../media/media1.mp4"/></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3.xml"/><Relationship Id="rId5" Type="http://schemas.openxmlformats.org/officeDocument/2006/relationships/image" Target="../media/image17.png"/><Relationship Id="rId1" Type="http://schemas.microsoft.com/office/2007/relationships/media" Target="../media/media2.mp4"/><Relationship Id="rId2" Type="http://schemas.openxmlformats.org/officeDocument/2006/relationships/video" Target="../media/media2.mp4"/></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18.png"/><Relationship Id="rId1" Type="http://schemas.microsoft.com/office/2007/relationships/media" Target="../media/media3.mp4"/><Relationship Id="rId2" Type="http://schemas.openxmlformats.org/officeDocument/2006/relationships/video" Target="../media/media3.mp4"/></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8.xml"/><Relationship Id="rId5" Type="http://schemas.openxmlformats.org/officeDocument/2006/relationships/image" Target="../media/image21.png"/><Relationship Id="rId1" Type="http://schemas.microsoft.com/office/2007/relationships/media" Target="../media/media4.mp4"/><Relationship Id="rId2" Type="http://schemas.openxmlformats.org/officeDocument/2006/relationships/video" Target="../media/media4.mp4"/></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2.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24.pn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5568" y="1661580"/>
            <a:ext cx="6382679" cy="1102519"/>
          </a:xfrm>
        </p:spPr>
        <p:txBody>
          <a:bodyPr>
            <a:normAutofit fontScale="90000"/>
          </a:bodyPr>
          <a:lstStyle/>
          <a:p>
            <a:pPr algn="l"/>
            <a:r>
              <a:rPr lang="en-US" dirty="0" smtClean="0">
                <a:solidFill>
                  <a:schemeClr val="tx1">
                    <a:lumMod val="90000"/>
                    <a:lumOff val="10000"/>
                  </a:schemeClr>
                </a:solidFill>
                <a:latin typeface="Calibri"/>
                <a:cs typeface="Calibri"/>
              </a:rPr>
              <a:t>Net </a:t>
            </a:r>
            <a:r>
              <a:rPr lang="en-US" dirty="0" err="1" smtClean="0">
                <a:solidFill>
                  <a:schemeClr val="tx1">
                    <a:lumMod val="90000"/>
                    <a:lumOff val="10000"/>
                  </a:schemeClr>
                </a:solidFill>
                <a:latin typeface="Calibri"/>
                <a:cs typeface="Calibri"/>
              </a:rPr>
              <a:t>DevOps</a:t>
            </a:r>
            <a:r>
              <a:rPr lang="en-US" dirty="0" smtClean="0">
                <a:solidFill>
                  <a:schemeClr val="tx1">
                    <a:lumMod val="90000"/>
                    <a:lumOff val="10000"/>
                  </a:schemeClr>
                </a:solidFill>
                <a:latin typeface="Calibri"/>
                <a:cs typeface="Calibri"/>
              </a:rPr>
              <a:t> and </a:t>
            </a:r>
            <a:br>
              <a:rPr lang="en-US" dirty="0" smtClean="0">
                <a:solidFill>
                  <a:schemeClr val="tx1">
                    <a:lumMod val="90000"/>
                    <a:lumOff val="10000"/>
                  </a:schemeClr>
                </a:solidFill>
                <a:latin typeface="Calibri"/>
                <a:cs typeface="Calibri"/>
              </a:rPr>
            </a:br>
            <a:r>
              <a:rPr lang="en-US" dirty="0" smtClean="0">
                <a:solidFill>
                  <a:schemeClr val="tx1">
                    <a:lumMod val="90000"/>
                    <a:lumOff val="10000"/>
                  </a:schemeClr>
                </a:solidFill>
                <a:latin typeface="Calibri"/>
                <a:cs typeface="Calibri"/>
              </a:rPr>
              <a:t>Change Control</a:t>
            </a:r>
            <a:endParaRPr lang="en-US" dirty="0">
              <a:solidFill>
                <a:schemeClr val="tx1">
                  <a:lumMod val="90000"/>
                  <a:lumOff val="10000"/>
                </a:schemeClr>
              </a:solidFill>
              <a:latin typeface="Calibri"/>
              <a:cs typeface="Calibri"/>
            </a:endParaRPr>
          </a:p>
        </p:txBody>
      </p:sp>
      <p:sp>
        <p:nvSpPr>
          <p:cNvPr id="3" name="Subtitle 2"/>
          <p:cNvSpPr>
            <a:spLocks noGrp="1"/>
          </p:cNvSpPr>
          <p:nvPr>
            <p:ph type="subTitle" idx="1"/>
          </p:nvPr>
        </p:nvSpPr>
        <p:spPr>
          <a:xfrm>
            <a:off x="195568" y="3048000"/>
            <a:ext cx="6400800" cy="1045164"/>
          </a:xfrm>
        </p:spPr>
        <p:txBody>
          <a:bodyPr/>
          <a:lstStyle/>
          <a:p>
            <a:pPr algn="l"/>
            <a:r>
              <a:rPr lang="en-US" dirty="0" smtClean="0">
                <a:latin typeface="Calibri"/>
                <a:cs typeface="Calibri"/>
              </a:rPr>
              <a:t>Pete Lumbis - @</a:t>
            </a:r>
            <a:r>
              <a:rPr lang="en-US" dirty="0" err="1" smtClean="0">
                <a:latin typeface="Calibri"/>
                <a:cs typeface="Calibri"/>
              </a:rPr>
              <a:t>PeteCCDE</a:t>
            </a:r>
            <a:endParaRPr lang="en-US" dirty="0" smtClean="0">
              <a:latin typeface="Calibri"/>
              <a:cs typeface="Calibri"/>
            </a:endParaRPr>
          </a:p>
        </p:txBody>
      </p:sp>
      <p:sp>
        <p:nvSpPr>
          <p:cNvPr id="5" name="Subtitle 2"/>
          <p:cNvSpPr txBox="1">
            <a:spLocks/>
          </p:cNvSpPr>
          <p:nvPr/>
        </p:nvSpPr>
        <p:spPr>
          <a:xfrm>
            <a:off x="213689" y="3605484"/>
            <a:ext cx="6400800" cy="104516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Tahoma"/>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Tahoma"/>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Tahoma"/>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Tahoma"/>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Tahoma"/>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800" dirty="0" smtClean="0">
                <a:latin typeface="Calibri"/>
                <a:cs typeface="Calibri"/>
              </a:rPr>
              <a:t>Cumulus Networks Systems Engineer</a:t>
            </a:r>
          </a:p>
          <a:p>
            <a:pPr algn="l"/>
            <a:r>
              <a:rPr lang="en-US" sz="2800" dirty="0" smtClean="0">
                <a:latin typeface="Calibri"/>
                <a:cs typeface="Calibri"/>
              </a:rPr>
              <a:t>CCIE #28677, CCDE 2012::3</a:t>
            </a:r>
          </a:p>
        </p:txBody>
      </p:sp>
    </p:spTree>
    <p:extLst>
      <p:ext uri="{BB962C8B-B14F-4D97-AF65-F5344CB8AC3E}">
        <p14:creationId xmlns:p14="http://schemas.microsoft.com/office/powerpoint/2010/main" val="11781240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Change Management Today	</a:t>
            </a:r>
            <a:endParaRPr lang="en-US" sz="4000" dirty="0"/>
          </a:p>
        </p:txBody>
      </p:sp>
      <p:pic>
        <p:nvPicPr>
          <p:cNvPr id="5" name="Picture 4" descr="change_notepa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41" y="1258663"/>
            <a:ext cx="5502842" cy="2754537"/>
          </a:xfrm>
          <a:prstGeom prst="rect">
            <a:avLst/>
          </a:prstGeom>
        </p:spPr>
      </p:pic>
      <p:sp>
        <p:nvSpPr>
          <p:cNvPr id="6" name="TextBox 5"/>
          <p:cNvSpPr txBox="1"/>
          <p:nvPr/>
        </p:nvSpPr>
        <p:spPr>
          <a:xfrm>
            <a:off x="5594283" y="944880"/>
            <a:ext cx="3549717" cy="646331"/>
          </a:xfrm>
          <a:prstGeom prst="rect">
            <a:avLst/>
          </a:prstGeom>
          <a:noFill/>
        </p:spPr>
        <p:txBody>
          <a:bodyPr wrap="square" rtlCol="0">
            <a:spAutoFit/>
          </a:bodyPr>
          <a:lstStyle/>
          <a:p>
            <a:r>
              <a:rPr lang="en-US" dirty="0" smtClean="0">
                <a:solidFill>
                  <a:schemeClr val="accent2"/>
                </a:solidFill>
              </a:rPr>
              <a:t>Monday, 9:30am</a:t>
            </a:r>
            <a:r>
              <a:rPr lang="en-US" dirty="0" smtClean="0"/>
              <a:t>:</a:t>
            </a:r>
            <a:br>
              <a:rPr lang="en-US" dirty="0" smtClean="0"/>
            </a:br>
            <a:r>
              <a:rPr lang="en-US" dirty="0" smtClean="0"/>
              <a:t> Write Change, Email </a:t>
            </a:r>
            <a:r>
              <a:rPr lang="en-US" dirty="0" smtClean="0"/>
              <a:t>Team</a:t>
            </a:r>
            <a:endParaRPr lang="en-US" dirty="0" smtClean="0"/>
          </a:p>
        </p:txBody>
      </p:sp>
    </p:spTree>
    <p:extLst>
      <p:ext uri="{BB962C8B-B14F-4D97-AF65-F5344CB8AC3E}">
        <p14:creationId xmlns:p14="http://schemas.microsoft.com/office/powerpoint/2010/main" val="13251063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Change Management Today	</a:t>
            </a:r>
            <a:endParaRPr lang="en-US" sz="4000" dirty="0"/>
          </a:p>
        </p:txBody>
      </p:sp>
      <p:pic>
        <p:nvPicPr>
          <p:cNvPr id="5" name="Picture 4" descr="change_notepa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41" y="1258663"/>
            <a:ext cx="5502842" cy="2754537"/>
          </a:xfrm>
          <a:prstGeom prst="rect">
            <a:avLst/>
          </a:prstGeom>
        </p:spPr>
      </p:pic>
      <p:sp>
        <p:nvSpPr>
          <p:cNvPr id="6" name="TextBox 5"/>
          <p:cNvSpPr txBox="1"/>
          <p:nvPr/>
        </p:nvSpPr>
        <p:spPr>
          <a:xfrm>
            <a:off x="5594283" y="944880"/>
            <a:ext cx="3549717" cy="1754327"/>
          </a:xfrm>
          <a:prstGeom prst="rect">
            <a:avLst/>
          </a:prstGeom>
          <a:noFill/>
        </p:spPr>
        <p:txBody>
          <a:bodyPr wrap="square" rtlCol="0">
            <a:spAutoFit/>
          </a:bodyPr>
          <a:lstStyle/>
          <a:p>
            <a:r>
              <a:rPr lang="en-US" dirty="0" smtClean="0">
                <a:solidFill>
                  <a:schemeClr val="accent2"/>
                </a:solidFill>
              </a:rPr>
              <a:t>Monday, 9:30am</a:t>
            </a:r>
            <a:r>
              <a:rPr lang="en-US" dirty="0" smtClean="0"/>
              <a:t>:</a:t>
            </a:r>
            <a:br>
              <a:rPr lang="en-US" dirty="0" smtClean="0"/>
            </a:br>
            <a:r>
              <a:rPr lang="en-US" dirty="0" smtClean="0"/>
              <a:t> Write Change, Email Team</a:t>
            </a:r>
          </a:p>
          <a:p>
            <a:endParaRPr lang="en-US" dirty="0"/>
          </a:p>
          <a:p>
            <a:r>
              <a:rPr lang="en-US" dirty="0" smtClean="0">
                <a:solidFill>
                  <a:srgbClr val="D63D25"/>
                </a:solidFill>
              </a:rPr>
              <a:t>Thursday, 9:00am</a:t>
            </a:r>
            <a:r>
              <a:rPr lang="en-US" dirty="0" smtClean="0"/>
              <a:t>: </a:t>
            </a:r>
            <a:br>
              <a:rPr lang="en-US" dirty="0" smtClean="0"/>
            </a:br>
            <a:r>
              <a:rPr lang="en-US" dirty="0" smtClean="0"/>
              <a:t> Ask team if they read email</a:t>
            </a:r>
          </a:p>
          <a:p>
            <a:endParaRPr lang="en-US" dirty="0" smtClean="0"/>
          </a:p>
        </p:txBody>
      </p:sp>
    </p:spTree>
    <p:extLst>
      <p:ext uri="{BB962C8B-B14F-4D97-AF65-F5344CB8AC3E}">
        <p14:creationId xmlns:p14="http://schemas.microsoft.com/office/powerpoint/2010/main" val="13251063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Change Management Today	</a:t>
            </a:r>
            <a:endParaRPr lang="en-US" sz="4000" dirty="0"/>
          </a:p>
        </p:txBody>
      </p:sp>
      <p:pic>
        <p:nvPicPr>
          <p:cNvPr id="5" name="Picture 4" descr="change_notepa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41" y="1258663"/>
            <a:ext cx="5502842" cy="2754537"/>
          </a:xfrm>
          <a:prstGeom prst="rect">
            <a:avLst/>
          </a:prstGeom>
        </p:spPr>
      </p:pic>
      <p:sp>
        <p:nvSpPr>
          <p:cNvPr id="6" name="TextBox 5"/>
          <p:cNvSpPr txBox="1"/>
          <p:nvPr/>
        </p:nvSpPr>
        <p:spPr>
          <a:xfrm>
            <a:off x="5594283" y="944880"/>
            <a:ext cx="3549717" cy="2862323"/>
          </a:xfrm>
          <a:prstGeom prst="rect">
            <a:avLst/>
          </a:prstGeom>
          <a:noFill/>
        </p:spPr>
        <p:txBody>
          <a:bodyPr wrap="square" rtlCol="0">
            <a:spAutoFit/>
          </a:bodyPr>
          <a:lstStyle/>
          <a:p>
            <a:r>
              <a:rPr lang="en-US" dirty="0" smtClean="0">
                <a:solidFill>
                  <a:schemeClr val="accent2"/>
                </a:solidFill>
              </a:rPr>
              <a:t>Monday, 9:30am</a:t>
            </a:r>
            <a:r>
              <a:rPr lang="en-US" dirty="0" smtClean="0"/>
              <a:t>:</a:t>
            </a:r>
            <a:br>
              <a:rPr lang="en-US" dirty="0" smtClean="0"/>
            </a:br>
            <a:r>
              <a:rPr lang="en-US" dirty="0" smtClean="0"/>
              <a:t> Write Change, Email Team</a:t>
            </a:r>
          </a:p>
          <a:p>
            <a:endParaRPr lang="en-US" dirty="0"/>
          </a:p>
          <a:p>
            <a:r>
              <a:rPr lang="en-US" dirty="0" smtClean="0">
                <a:solidFill>
                  <a:srgbClr val="D63D25"/>
                </a:solidFill>
              </a:rPr>
              <a:t>Thursday, 9:00am</a:t>
            </a:r>
            <a:r>
              <a:rPr lang="en-US" dirty="0" smtClean="0"/>
              <a:t>: </a:t>
            </a:r>
            <a:br>
              <a:rPr lang="en-US" dirty="0" smtClean="0"/>
            </a:br>
            <a:r>
              <a:rPr lang="en-US" dirty="0" smtClean="0"/>
              <a:t> Ask team if they read email</a:t>
            </a:r>
          </a:p>
          <a:p>
            <a:endParaRPr lang="en-US" dirty="0" smtClean="0"/>
          </a:p>
          <a:p>
            <a:r>
              <a:rPr lang="en-US" dirty="0" smtClean="0">
                <a:solidFill>
                  <a:srgbClr val="D63D25"/>
                </a:solidFill>
              </a:rPr>
              <a:t>Friday, 11:00am</a:t>
            </a:r>
            <a:r>
              <a:rPr lang="en-US" dirty="0" smtClean="0"/>
              <a:t>: </a:t>
            </a:r>
            <a:endParaRPr lang="en-US" dirty="0"/>
          </a:p>
          <a:p>
            <a:r>
              <a:rPr lang="en-US" dirty="0" smtClean="0"/>
              <a:t> Receive “looks good” from lead</a:t>
            </a:r>
          </a:p>
          <a:p>
            <a:endParaRPr lang="en-US" dirty="0"/>
          </a:p>
          <a:p>
            <a:r>
              <a:rPr lang="en-US" dirty="0" smtClean="0">
                <a:solidFill>
                  <a:srgbClr val="D63D25"/>
                </a:solidFill>
              </a:rPr>
              <a:t> </a:t>
            </a:r>
            <a:endParaRPr lang="en-US" dirty="0"/>
          </a:p>
        </p:txBody>
      </p:sp>
    </p:spTree>
    <p:extLst>
      <p:ext uri="{BB962C8B-B14F-4D97-AF65-F5344CB8AC3E}">
        <p14:creationId xmlns:p14="http://schemas.microsoft.com/office/powerpoint/2010/main" val="13251063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Change Management Today	</a:t>
            </a:r>
            <a:endParaRPr lang="en-US" sz="4000" dirty="0"/>
          </a:p>
        </p:txBody>
      </p:sp>
      <p:pic>
        <p:nvPicPr>
          <p:cNvPr id="5" name="Picture 4" descr="change_notepa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41" y="1258663"/>
            <a:ext cx="5502842" cy="2754537"/>
          </a:xfrm>
          <a:prstGeom prst="rect">
            <a:avLst/>
          </a:prstGeom>
        </p:spPr>
      </p:pic>
      <p:sp>
        <p:nvSpPr>
          <p:cNvPr id="6" name="TextBox 5"/>
          <p:cNvSpPr txBox="1"/>
          <p:nvPr/>
        </p:nvSpPr>
        <p:spPr>
          <a:xfrm>
            <a:off x="5594283" y="944880"/>
            <a:ext cx="3549717" cy="3416320"/>
          </a:xfrm>
          <a:prstGeom prst="rect">
            <a:avLst/>
          </a:prstGeom>
          <a:noFill/>
        </p:spPr>
        <p:txBody>
          <a:bodyPr wrap="square" rtlCol="0">
            <a:spAutoFit/>
          </a:bodyPr>
          <a:lstStyle/>
          <a:p>
            <a:r>
              <a:rPr lang="en-US" dirty="0" smtClean="0">
                <a:solidFill>
                  <a:schemeClr val="accent2"/>
                </a:solidFill>
              </a:rPr>
              <a:t>Monday, 9:30am</a:t>
            </a:r>
            <a:r>
              <a:rPr lang="en-US" dirty="0" smtClean="0"/>
              <a:t>:</a:t>
            </a:r>
            <a:br>
              <a:rPr lang="en-US" dirty="0" smtClean="0"/>
            </a:br>
            <a:r>
              <a:rPr lang="en-US" dirty="0" smtClean="0"/>
              <a:t> Write Change, Email Team</a:t>
            </a:r>
          </a:p>
          <a:p>
            <a:endParaRPr lang="en-US" dirty="0"/>
          </a:p>
          <a:p>
            <a:r>
              <a:rPr lang="en-US" dirty="0" smtClean="0">
                <a:solidFill>
                  <a:srgbClr val="D63D25"/>
                </a:solidFill>
              </a:rPr>
              <a:t>Thursday, 9:00am</a:t>
            </a:r>
            <a:r>
              <a:rPr lang="en-US" dirty="0" smtClean="0"/>
              <a:t>: </a:t>
            </a:r>
            <a:br>
              <a:rPr lang="en-US" dirty="0" smtClean="0"/>
            </a:br>
            <a:r>
              <a:rPr lang="en-US" dirty="0" smtClean="0"/>
              <a:t> Ask team if they read email</a:t>
            </a:r>
          </a:p>
          <a:p>
            <a:endParaRPr lang="en-US" dirty="0" smtClean="0"/>
          </a:p>
          <a:p>
            <a:r>
              <a:rPr lang="en-US" dirty="0" smtClean="0">
                <a:solidFill>
                  <a:srgbClr val="D63D25"/>
                </a:solidFill>
              </a:rPr>
              <a:t>Friday, 11:00am</a:t>
            </a:r>
            <a:r>
              <a:rPr lang="en-US" dirty="0" smtClean="0"/>
              <a:t>: </a:t>
            </a:r>
            <a:endParaRPr lang="en-US" dirty="0"/>
          </a:p>
          <a:p>
            <a:r>
              <a:rPr lang="en-US" dirty="0" smtClean="0"/>
              <a:t> Receive “looks good” from lead</a:t>
            </a:r>
          </a:p>
          <a:p>
            <a:endParaRPr lang="en-US" dirty="0"/>
          </a:p>
          <a:p>
            <a:r>
              <a:rPr lang="en-US" dirty="0" smtClean="0">
                <a:solidFill>
                  <a:srgbClr val="D63D25"/>
                </a:solidFill>
              </a:rPr>
              <a:t>Saturday, 10:00pm</a:t>
            </a:r>
            <a:r>
              <a:rPr lang="en-US" dirty="0" smtClean="0"/>
              <a:t>: </a:t>
            </a:r>
            <a:br>
              <a:rPr lang="en-US" dirty="0" smtClean="0"/>
            </a:br>
            <a:r>
              <a:rPr lang="en-US" dirty="0" smtClean="0"/>
              <a:t> Implement Change in 2 </a:t>
            </a:r>
            <a:r>
              <a:rPr lang="en-US" dirty="0" err="1" smtClean="0"/>
              <a:t>hr</a:t>
            </a:r>
            <a:r>
              <a:rPr lang="en-US" dirty="0" smtClean="0"/>
              <a:t> window</a:t>
            </a:r>
          </a:p>
          <a:p>
            <a:r>
              <a:rPr lang="en-US" dirty="0" smtClean="0"/>
              <a:t> </a:t>
            </a:r>
            <a:endParaRPr lang="en-US" dirty="0"/>
          </a:p>
        </p:txBody>
      </p:sp>
    </p:spTree>
    <p:extLst>
      <p:ext uri="{BB962C8B-B14F-4D97-AF65-F5344CB8AC3E}">
        <p14:creationId xmlns:p14="http://schemas.microsoft.com/office/powerpoint/2010/main" val="132510635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Change Management Today	</a:t>
            </a:r>
            <a:endParaRPr lang="en-US" sz="4000" dirty="0"/>
          </a:p>
        </p:txBody>
      </p:sp>
      <p:pic>
        <p:nvPicPr>
          <p:cNvPr id="5" name="Picture 4" descr="change_notepa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41" y="1258663"/>
            <a:ext cx="5502842" cy="2754537"/>
          </a:xfrm>
          <a:prstGeom prst="rect">
            <a:avLst/>
          </a:prstGeom>
        </p:spPr>
      </p:pic>
      <p:sp>
        <p:nvSpPr>
          <p:cNvPr id="6" name="TextBox 5"/>
          <p:cNvSpPr txBox="1"/>
          <p:nvPr/>
        </p:nvSpPr>
        <p:spPr>
          <a:xfrm>
            <a:off x="5594283" y="944880"/>
            <a:ext cx="3549717" cy="3970318"/>
          </a:xfrm>
          <a:prstGeom prst="rect">
            <a:avLst/>
          </a:prstGeom>
          <a:noFill/>
        </p:spPr>
        <p:txBody>
          <a:bodyPr wrap="square" rtlCol="0">
            <a:spAutoFit/>
          </a:bodyPr>
          <a:lstStyle/>
          <a:p>
            <a:r>
              <a:rPr lang="en-US" dirty="0" smtClean="0">
                <a:solidFill>
                  <a:schemeClr val="accent2"/>
                </a:solidFill>
              </a:rPr>
              <a:t>Monday, 9:30am</a:t>
            </a:r>
            <a:r>
              <a:rPr lang="en-US" dirty="0" smtClean="0"/>
              <a:t>:</a:t>
            </a:r>
            <a:br>
              <a:rPr lang="en-US" dirty="0" smtClean="0"/>
            </a:br>
            <a:r>
              <a:rPr lang="en-US" dirty="0" smtClean="0"/>
              <a:t> Write Change, Email Team</a:t>
            </a:r>
          </a:p>
          <a:p>
            <a:endParaRPr lang="en-US" dirty="0"/>
          </a:p>
          <a:p>
            <a:r>
              <a:rPr lang="en-US" dirty="0" smtClean="0">
                <a:solidFill>
                  <a:srgbClr val="D63D25"/>
                </a:solidFill>
              </a:rPr>
              <a:t>Thursday, 9:00am</a:t>
            </a:r>
            <a:r>
              <a:rPr lang="en-US" dirty="0" smtClean="0"/>
              <a:t>: </a:t>
            </a:r>
            <a:br>
              <a:rPr lang="en-US" dirty="0" smtClean="0"/>
            </a:br>
            <a:r>
              <a:rPr lang="en-US" dirty="0" smtClean="0"/>
              <a:t> Ask team if they read email</a:t>
            </a:r>
          </a:p>
          <a:p>
            <a:endParaRPr lang="en-US" dirty="0" smtClean="0"/>
          </a:p>
          <a:p>
            <a:r>
              <a:rPr lang="en-US" dirty="0" smtClean="0">
                <a:solidFill>
                  <a:srgbClr val="D63D25"/>
                </a:solidFill>
              </a:rPr>
              <a:t>Friday, 11:00am</a:t>
            </a:r>
            <a:r>
              <a:rPr lang="en-US" dirty="0" smtClean="0"/>
              <a:t>: </a:t>
            </a:r>
            <a:endParaRPr lang="en-US" dirty="0"/>
          </a:p>
          <a:p>
            <a:r>
              <a:rPr lang="en-US" dirty="0" smtClean="0"/>
              <a:t> Receive “looks good” from lead</a:t>
            </a:r>
          </a:p>
          <a:p>
            <a:endParaRPr lang="en-US" dirty="0"/>
          </a:p>
          <a:p>
            <a:r>
              <a:rPr lang="en-US" dirty="0" smtClean="0">
                <a:solidFill>
                  <a:srgbClr val="D63D25"/>
                </a:solidFill>
              </a:rPr>
              <a:t>Saturday, 10:00pm</a:t>
            </a:r>
            <a:r>
              <a:rPr lang="en-US" dirty="0" smtClean="0"/>
              <a:t>: </a:t>
            </a:r>
            <a:br>
              <a:rPr lang="en-US" dirty="0" smtClean="0"/>
            </a:br>
            <a:r>
              <a:rPr lang="en-US" dirty="0" smtClean="0"/>
              <a:t> Implement Change in 2 </a:t>
            </a:r>
            <a:r>
              <a:rPr lang="en-US" dirty="0" err="1" smtClean="0"/>
              <a:t>hr</a:t>
            </a:r>
            <a:r>
              <a:rPr lang="en-US" dirty="0" smtClean="0"/>
              <a:t> window</a:t>
            </a:r>
          </a:p>
          <a:p>
            <a:endParaRPr lang="en-US" dirty="0"/>
          </a:p>
          <a:p>
            <a:r>
              <a:rPr lang="en-US" dirty="0" smtClean="0">
                <a:solidFill>
                  <a:srgbClr val="D63D25"/>
                </a:solidFill>
              </a:rPr>
              <a:t>Sunday, 8:30am</a:t>
            </a:r>
            <a:r>
              <a:rPr lang="en-US" dirty="0" smtClean="0"/>
              <a:t>: </a:t>
            </a:r>
            <a:br>
              <a:rPr lang="en-US" dirty="0" smtClean="0"/>
            </a:br>
            <a:r>
              <a:rPr lang="en-US" dirty="0" smtClean="0"/>
              <a:t>Notice Typo, Fix. Go home.</a:t>
            </a:r>
            <a:endParaRPr lang="en-US" dirty="0"/>
          </a:p>
        </p:txBody>
      </p:sp>
      <p:sp>
        <p:nvSpPr>
          <p:cNvPr id="7" name="Rectangle 6"/>
          <p:cNvSpPr/>
          <p:nvPr/>
        </p:nvSpPr>
        <p:spPr>
          <a:xfrm>
            <a:off x="1188720" y="2611120"/>
            <a:ext cx="914400" cy="335280"/>
          </a:xfrm>
          <a:prstGeom prst="rect">
            <a:avLst/>
          </a:prstGeom>
          <a:noFill/>
          <a:ln w="38100" cmpd="sng"/>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251063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Change Validation</a:t>
            </a:r>
            <a:endParaRPr lang="en-US" sz="4000" dirty="0"/>
          </a:p>
        </p:txBody>
      </p:sp>
    </p:spTree>
    <p:extLst>
      <p:ext uri="{BB962C8B-B14F-4D97-AF65-F5344CB8AC3E}">
        <p14:creationId xmlns:p14="http://schemas.microsoft.com/office/powerpoint/2010/main" val="40705882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Change Validation</a:t>
            </a:r>
            <a:endParaRPr lang="en-US" sz="4000" dirty="0"/>
          </a:p>
        </p:txBody>
      </p:sp>
      <p:pic>
        <p:nvPicPr>
          <p:cNvPr id="3" name="Picture 2"/>
          <p:cNvPicPr>
            <a:picLocks noChangeAspect="1"/>
          </p:cNvPicPr>
          <p:nvPr/>
        </p:nvPicPr>
        <p:blipFill>
          <a:blip r:embed="rId3"/>
          <a:stretch>
            <a:fillRect/>
          </a:stretch>
        </p:blipFill>
        <p:spPr>
          <a:xfrm>
            <a:off x="2549769" y="1742830"/>
            <a:ext cx="3797300" cy="2133600"/>
          </a:xfrm>
          <a:prstGeom prst="rect">
            <a:avLst/>
          </a:prstGeom>
        </p:spPr>
      </p:pic>
    </p:spTree>
    <p:extLst>
      <p:ext uri="{BB962C8B-B14F-4D97-AF65-F5344CB8AC3E}">
        <p14:creationId xmlns:p14="http://schemas.microsoft.com/office/powerpoint/2010/main" val="24699380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Validation? What Validation?</a:t>
            </a:r>
            <a:endParaRPr lang="en-US" sz="4000" dirty="0"/>
          </a:p>
        </p:txBody>
      </p:sp>
      <p:sp>
        <p:nvSpPr>
          <p:cNvPr id="8" name="TextBox 7"/>
          <p:cNvSpPr txBox="1"/>
          <p:nvPr/>
        </p:nvSpPr>
        <p:spPr>
          <a:xfrm>
            <a:off x="263769" y="1166837"/>
            <a:ext cx="184666" cy="1200329"/>
          </a:xfrm>
          <a:prstGeom prst="rect">
            <a:avLst/>
          </a:prstGeom>
          <a:noFill/>
        </p:spPr>
        <p:txBody>
          <a:bodyPr wrap="none" rtlCol="0">
            <a:spAutoFit/>
          </a:bodyPr>
          <a:lstStyle/>
          <a:p>
            <a:r>
              <a:rPr lang="en-US" sz="3600" dirty="0" smtClean="0"/>
              <a:t> </a:t>
            </a:r>
            <a:endParaRPr lang="en-US" sz="3600" dirty="0" smtClean="0"/>
          </a:p>
          <a:p>
            <a:endParaRPr lang="en-US" sz="3600" dirty="0" smtClean="0"/>
          </a:p>
        </p:txBody>
      </p:sp>
    </p:spTree>
    <p:extLst>
      <p:ext uri="{BB962C8B-B14F-4D97-AF65-F5344CB8AC3E}">
        <p14:creationId xmlns:p14="http://schemas.microsoft.com/office/powerpoint/2010/main" val="24809177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Validation? What Validation?</a:t>
            </a:r>
            <a:endParaRPr lang="en-US" sz="4000" dirty="0"/>
          </a:p>
        </p:txBody>
      </p:sp>
      <p:sp>
        <p:nvSpPr>
          <p:cNvPr id="8" name="TextBox 7"/>
          <p:cNvSpPr txBox="1"/>
          <p:nvPr/>
        </p:nvSpPr>
        <p:spPr>
          <a:xfrm>
            <a:off x="263769" y="1166837"/>
            <a:ext cx="5929828" cy="2862322"/>
          </a:xfrm>
          <a:prstGeom prst="rect">
            <a:avLst/>
          </a:prstGeom>
          <a:noFill/>
        </p:spPr>
        <p:txBody>
          <a:bodyPr wrap="none" rtlCol="0">
            <a:spAutoFit/>
          </a:bodyPr>
          <a:lstStyle/>
          <a:p>
            <a:r>
              <a:rPr lang="en-US" sz="3600" dirty="0" smtClean="0"/>
              <a:t>Best Case</a:t>
            </a:r>
          </a:p>
          <a:p>
            <a:r>
              <a:rPr lang="en-US" sz="3600" dirty="0"/>
              <a:t>	</a:t>
            </a:r>
            <a:r>
              <a:rPr lang="en-US" sz="3600" dirty="0" smtClean="0"/>
              <a:t>- 30 person bridge</a:t>
            </a:r>
          </a:p>
          <a:p>
            <a:r>
              <a:rPr lang="en-US" sz="3600" dirty="0"/>
              <a:t>	</a:t>
            </a:r>
            <a:r>
              <a:rPr lang="en-US" sz="3600" dirty="0" smtClean="0"/>
              <a:t>- Every department signs off</a:t>
            </a:r>
          </a:p>
          <a:p>
            <a:r>
              <a:rPr lang="en-US" sz="3600" dirty="0" smtClean="0"/>
              <a:t> </a:t>
            </a:r>
            <a:endParaRPr lang="en-US" sz="3600" dirty="0" smtClean="0"/>
          </a:p>
          <a:p>
            <a:endParaRPr lang="en-US" sz="3600" dirty="0" smtClean="0"/>
          </a:p>
        </p:txBody>
      </p:sp>
    </p:spTree>
    <p:extLst>
      <p:ext uri="{BB962C8B-B14F-4D97-AF65-F5344CB8AC3E}">
        <p14:creationId xmlns:p14="http://schemas.microsoft.com/office/powerpoint/2010/main" val="24809177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Validation? What Validation?</a:t>
            </a:r>
            <a:endParaRPr lang="en-US" sz="4000" dirty="0"/>
          </a:p>
        </p:txBody>
      </p:sp>
      <p:sp>
        <p:nvSpPr>
          <p:cNvPr id="8" name="TextBox 7"/>
          <p:cNvSpPr txBox="1"/>
          <p:nvPr/>
        </p:nvSpPr>
        <p:spPr>
          <a:xfrm>
            <a:off x="263769" y="1166837"/>
            <a:ext cx="5929828" cy="3970318"/>
          </a:xfrm>
          <a:prstGeom prst="rect">
            <a:avLst/>
          </a:prstGeom>
          <a:noFill/>
        </p:spPr>
        <p:txBody>
          <a:bodyPr wrap="none" rtlCol="0">
            <a:spAutoFit/>
          </a:bodyPr>
          <a:lstStyle/>
          <a:p>
            <a:r>
              <a:rPr lang="en-US" sz="3600" dirty="0" smtClean="0"/>
              <a:t>Best Case</a:t>
            </a:r>
          </a:p>
          <a:p>
            <a:r>
              <a:rPr lang="en-US" sz="3600" dirty="0"/>
              <a:t>	</a:t>
            </a:r>
            <a:r>
              <a:rPr lang="en-US" sz="3600" dirty="0" smtClean="0"/>
              <a:t>- 30 person bridge</a:t>
            </a:r>
          </a:p>
          <a:p>
            <a:r>
              <a:rPr lang="en-US" sz="3600" dirty="0"/>
              <a:t>	</a:t>
            </a:r>
            <a:r>
              <a:rPr lang="en-US" sz="3600" dirty="0" smtClean="0"/>
              <a:t>- Every department signs off</a:t>
            </a:r>
          </a:p>
          <a:p>
            <a:r>
              <a:rPr lang="en-US" sz="3600" dirty="0" smtClean="0"/>
              <a:t>Worst Case</a:t>
            </a:r>
          </a:p>
          <a:p>
            <a:r>
              <a:rPr lang="en-US" sz="3600" dirty="0"/>
              <a:t>	</a:t>
            </a:r>
            <a:r>
              <a:rPr lang="en-US" sz="3600" dirty="0" smtClean="0"/>
              <a:t>- Ping some things</a:t>
            </a:r>
          </a:p>
          <a:p>
            <a:r>
              <a:rPr lang="en-US" sz="3600" dirty="0"/>
              <a:t>	</a:t>
            </a:r>
            <a:r>
              <a:rPr lang="en-US" sz="3600" dirty="0" smtClean="0"/>
              <a:t>- Watch for tickets</a:t>
            </a:r>
          </a:p>
          <a:p>
            <a:endParaRPr lang="en-US" sz="3600" dirty="0" smtClean="0"/>
          </a:p>
        </p:txBody>
      </p:sp>
    </p:spTree>
    <p:extLst>
      <p:ext uri="{BB962C8B-B14F-4D97-AF65-F5344CB8AC3E}">
        <p14:creationId xmlns:p14="http://schemas.microsoft.com/office/powerpoint/2010/main" val="248091779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a:xfrm>
            <a:off x="101600" y="1452625"/>
            <a:ext cx="9042400" cy="2915771"/>
          </a:xfrm>
        </p:spPr>
        <p:txBody>
          <a:bodyPr>
            <a:normAutofit/>
          </a:bodyPr>
          <a:lstStyle/>
          <a:p>
            <a:r>
              <a:rPr lang="en-US" dirty="0" smtClean="0"/>
              <a:t>Change Management Today</a:t>
            </a:r>
          </a:p>
          <a:p>
            <a:r>
              <a:rPr lang="en-US" dirty="0" smtClean="0"/>
              <a:t>The Problems Today</a:t>
            </a:r>
          </a:p>
          <a:p>
            <a:r>
              <a:rPr lang="en-US" dirty="0" err="1" smtClean="0"/>
              <a:t>NetDevOps</a:t>
            </a:r>
            <a:r>
              <a:rPr lang="en-US" dirty="0" smtClean="0"/>
              <a:t> Toolkit</a:t>
            </a:r>
            <a:endParaRPr lang="en-US" dirty="0"/>
          </a:p>
          <a:p>
            <a:r>
              <a:rPr lang="en-US" dirty="0" smtClean="0"/>
              <a:t>Tying it All Together (</a:t>
            </a:r>
            <a:r>
              <a:rPr lang="en-US" dirty="0" err="1" smtClean="0"/>
              <a:t>vDemo</a:t>
            </a:r>
            <a:r>
              <a:rPr lang="en-US" dirty="0" smtClean="0"/>
              <a:t>)</a:t>
            </a:r>
          </a:p>
        </p:txBody>
      </p:sp>
    </p:spTree>
    <p:extLst>
      <p:ext uri="{BB962C8B-B14F-4D97-AF65-F5344CB8AC3E}">
        <p14:creationId xmlns:p14="http://schemas.microsoft.com/office/powerpoint/2010/main" val="28678808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Validation? What Validation?</a:t>
            </a:r>
            <a:endParaRPr lang="en-US" sz="4000" dirty="0"/>
          </a:p>
        </p:txBody>
      </p:sp>
    </p:spTree>
    <p:extLst>
      <p:ext uri="{BB962C8B-B14F-4D97-AF65-F5344CB8AC3E}">
        <p14:creationId xmlns:p14="http://schemas.microsoft.com/office/powerpoint/2010/main" val="27860129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Validation? What Validation?</a:t>
            </a:r>
            <a:endParaRPr lang="en-US" sz="4000" dirty="0"/>
          </a:p>
        </p:txBody>
      </p:sp>
      <p:sp>
        <p:nvSpPr>
          <p:cNvPr id="8" name="TextBox 7"/>
          <p:cNvSpPr txBox="1"/>
          <p:nvPr/>
        </p:nvSpPr>
        <p:spPr>
          <a:xfrm>
            <a:off x="723440" y="2187504"/>
            <a:ext cx="7854484" cy="769441"/>
          </a:xfrm>
          <a:prstGeom prst="rect">
            <a:avLst/>
          </a:prstGeom>
          <a:noFill/>
        </p:spPr>
        <p:txBody>
          <a:bodyPr wrap="none" rtlCol="0">
            <a:spAutoFit/>
          </a:bodyPr>
          <a:lstStyle/>
          <a:p>
            <a:r>
              <a:rPr lang="en-US" sz="4400" dirty="0" smtClean="0">
                <a:solidFill>
                  <a:schemeClr val="accent2"/>
                </a:solidFill>
              </a:rPr>
              <a:t>Is ping your business application?</a:t>
            </a:r>
          </a:p>
        </p:txBody>
      </p:sp>
    </p:spTree>
    <p:extLst>
      <p:ext uri="{BB962C8B-B14F-4D97-AF65-F5344CB8AC3E}">
        <p14:creationId xmlns:p14="http://schemas.microsoft.com/office/powerpoint/2010/main" val="35278531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Recap: What’s Broken?</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5355502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Recap: What’s Broken?</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196052"/>
            <a:ext cx="4361691" cy="1751249"/>
          </a:xfrm>
          <a:prstGeom prst="rect">
            <a:avLst/>
          </a:prstGeom>
          <a:noFill/>
        </p:spPr>
        <p:txBody>
          <a:bodyPr wrap="none" rtlCol="0">
            <a:spAutoFit/>
          </a:bodyPr>
          <a:lstStyle/>
          <a:p>
            <a:pPr>
              <a:lnSpc>
                <a:spcPct val="130000"/>
              </a:lnSpc>
            </a:pPr>
            <a:r>
              <a:rPr lang="en-US" sz="2800" dirty="0" smtClean="0"/>
              <a:t>Poor change communication</a:t>
            </a:r>
          </a:p>
          <a:p>
            <a:pPr>
              <a:lnSpc>
                <a:spcPct val="130000"/>
              </a:lnSpc>
            </a:pPr>
            <a:r>
              <a:rPr lang="en-US" sz="2800" dirty="0" smtClean="0"/>
              <a:t> </a:t>
            </a:r>
            <a:endParaRPr lang="en-US" sz="2800" dirty="0" smtClean="0"/>
          </a:p>
          <a:p>
            <a:pPr>
              <a:lnSpc>
                <a:spcPct val="130000"/>
              </a:lnSpc>
            </a:pPr>
            <a:r>
              <a:rPr lang="en-US" sz="2800" dirty="0" smtClean="0"/>
              <a:t> </a:t>
            </a:r>
            <a:endParaRPr lang="en-US" sz="2800" dirty="0"/>
          </a:p>
        </p:txBody>
      </p:sp>
    </p:spTree>
    <p:extLst>
      <p:ext uri="{BB962C8B-B14F-4D97-AF65-F5344CB8AC3E}">
        <p14:creationId xmlns:p14="http://schemas.microsoft.com/office/powerpoint/2010/main" val="4720200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Recap: What’s Broken?</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196052"/>
            <a:ext cx="5594074" cy="2311402"/>
          </a:xfrm>
          <a:prstGeom prst="rect">
            <a:avLst/>
          </a:prstGeom>
          <a:noFill/>
        </p:spPr>
        <p:txBody>
          <a:bodyPr wrap="none" rtlCol="0">
            <a:spAutoFit/>
          </a:bodyPr>
          <a:lstStyle/>
          <a:p>
            <a:pPr>
              <a:lnSpc>
                <a:spcPct val="130000"/>
              </a:lnSpc>
            </a:pPr>
            <a:r>
              <a:rPr lang="en-US" sz="2800" dirty="0" smtClean="0"/>
              <a:t>Poor change communication</a:t>
            </a:r>
          </a:p>
          <a:p>
            <a:pPr>
              <a:lnSpc>
                <a:spcPct val="130000"/>
              </a:lnSpc>
            </a:pPr>
            <a:r>
              <a:rPr lang="en-US" sz="2800" dirty="0" smtClean="0"/>
              <a:t>Difficult to test outside of production</a:t>
            </a:r>
          </a:p>
          <a:p>
            <a:pPr>
              <a:lnSpc>
                <a:spcPct val="130000"/>
              </a:lnSpc>
            </a:pPr>
            <a:r>
              <a:rPr lang="en-US" sz="2800" dirty="0" smtClean="0"/>
              <a:t> </a:t>
            </a:r>
            <a:endParaRPr lang="en-US" sz="2800" dirty="0" smtClean="0"/>
          </a:p>
          <a:p>
            <a:pPr>
              <a:lnSpc>
                <a:spcPct val="130000"/>
              </a:lnSpc>
            </a:pPr>
            <a:r>
              <a:rPr lang="en-US" sz="2800" dirty="0" smtClean="0"/>
              <a:t> </a:t>
            </a:r>
            <a:endParaRPr lang="en-US" sz="2800" dirty="0"/>
          </a:p>
        </p:txBody>
      </p:sp>
    </p:spTree>
    <p:extLst>
      <p:ext uri="{BB962C8B-B14F-4D97-AF65-F5344CB8AC3E}">
        <p14:creationId xmlns:p14="http://schemas.microsoft.com/office/powerpoint/2010/main" val="7170249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Recap: What’s Broken?</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196052"/>
            <a:ext cx="5594074" cy="2871555"/>
          </a:xfrm>
          <a:prstGeom prst="rect">
            <a:avLst/>
          </a:prstGeom>
          <a:noFill/>
        </p:spPr>
        <p:txBody>
          <a:bodyPr wrap="none" rtlCol="0">
            <a:spAutoFit/>
          </a:bodyPr>
          <a:lstStyle/>
          <a:p>
            <a:pPr>
              <a:lnSpc>
                <a:spcPct val="130000"/>
              </a:lnSpc>
            </a:pPr>
            <a:r>
              <a:rPr lang="en-US" sz="2800" dirty="0" smtClean="0"/>
              <a:t>Poor change communication</a:t>
            </a:r>
          </a:p>
          <a:p>
            <a:pPr>
              <a:lnSpc>
                <a:spcPct val="130000"/>
              </a:lnSpc>
            </a:pPr>
            <a:r>
              <a:rPr lang="en-US" sz="2800" dirty="0" smtClean="0"/>
              <a:t>Difficult to test outside of production</a:t>
            </a:r>
          </a:p>
          <a:p>
            <a:pPr>
              <a:lnSpc>
                <a:spcPct val="130000"/>
              </a:lnSpc>
            </a:pPr>
            <a:r>
              <a:rPr lang="en-US" sz="2800" dirty="0" smtClean="0"/>
              <a:t>Little change validation</a:t>
            </a:r>
          </a:p>
          <a:p>
            <a:pPr>
              <a:lnSpc>
                <a:spcPct val="130000"/>
              </a:lnSpc>
            </a:pPr>
            <a:r>
              <a:rPr lang="en-US" sz="2800" dirty="0" smtClean="0"/>
              <a:t> </a:t>
            </a:r>
            <a:endParaRPr lang="en-US" sz="2800" dirty="0" smtClean="0"/>
          </a:p>
          <a:p>
            <a:pPr>
              <a:lnSpc>
                <a:spcPct val="130000"/>
              </a:lnSpc>
            </a:pPr>
            <a:r>
              <a:rPr lang="en-US" sz="2800" dirty="0" smtClean="0"/>
              <a:t> </a:t>
            </a:r>
            <a:endParaRPr lang="en-US" sz="2800" dirty="0"/>
          </a:p>
        </p:txBody>
      </p:sp>
    </p:spTree>
    <p:extLst>
      <p:ext uri="{BB962C8B-B14F-4D97-AF65-F5344CB8AC3E}">
        <p14:creationId xmlns:p14="http://schemas.microsoft.com/office/powerpoint/2010/main" val="7170249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Recap: What’s Broken?</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196052"/>
            <a:ext cx="5594074" cy="3431709"/>
          </a:xfrm>
          <a:prstGeom prst="rect">
            <a:avLst/>
          </a:prstGeom>
          <a:noFill/>
        </p:spPr>
        <p:txBody>
          <a:bodyPr wrap="none" rtlCol="0">
            <a:spAutoFit/>
          </a:bodyPr>
          <a:lstStyle/>
          <a:p>
            <a:pPr>
              <a:lnSpc>
                <a:spcPct val="130000"/>
              </a:lnSpc>
            </a:pPr>
            <a:r>
              <a:rPr lang="en-US" sz="2800" dirty="0" smtClean="0"/>
              <a:t>Poor change communication</a:t>
            </a:r>
          </a:p>
          <a:p>
            <a:pPr>
              <a:lnSpc>
                <a:spcPct val="130000"/>
              </a:lnSpc>
            </a:pPr>
            <a:r>
              <a:rPr lang="en-US" sz="2800" dirty="0" smtClean="0"/>
              <a:t>Difficult to test outside of production</a:t>
            </a:r>
          </a:p>
          <a:p>
            <a:pPr>
              <a:lnSpc>
                <a:spcPct val="130000"/>
              </a:lnSpc>
            </a:pPr>
            <a:r>
              <a:rPr lang="en-US" sz="2800" dirty="0" smtClean="0"/>
              <a:t>Little change validation</a:t>
            </a:r>
          </a:p>
          <a:p>
            <a:pPr>
              <a:lnSpc>
                <a:spcPct val="130000"/>
              </a:lnSpc>
            </a:pPr>
            <a:r>
              <a:rPr lang="en-US" sz="2800" dirty="0" smtClean="0"/>
              <a:t>Manual validation doesn’t scale</a:t>
            </a:r>
          </a:p>
          <a:p>
            <a:pPr>
              <a:lnSpc>
                <a:spcPct val="130000"/>
              </a:lnSpc>
            </a:pPr>
            <a:r>
              <a:rPr lang="en-US" sz="2800" dirty="0" smtClean="0"/>
              <a:t> </a:t>
            </a:r>
          </a:p>
          <a:p>
            <a:pPr>
              <a:lnSpc>
                <a:spcPct val="130000"/>
              </a:lnSpc>
            </a:pPr>
            <a:r>
              <a:rPr lang="en-US" sz="2800" dirty="0" smtClean="0"/>
              <a:t> </a:t>
            </a:r>
            <a:endParaRPr lang="en-US" sz="2800" dirty="0"/>
          </a:p>
        </p:txBody>
      </p:sp>
    </p:spTree>
    <p:extLst>
      <p:ext uri="{BB962C8B-B14F-4D97-AF65-F5344CB8AC3E}">
        <p14:creationId xmlns:p14="http://schemas.microsoft.com/office/powerpoint/2010/main" val="71702497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Recap: What’s Broken?</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196052"/>
            <a:ext cx="5594074" cy="3431709"/>
          </a:xfrm>
          <a:prstGeom prst="rect">
            <a:avLst/>
          </a:prstGeom>
          <a:noFill/>
        </p:spPr>
        <p:txBody>
          <a:bodyPr wrap="none" rtlCol="0">
            <a:spAutoFit/>
          </a:bodyPr>
          <a:lstStyle/>
          <a:p>
            <a:pPr>
              <a:lnSpc>
                <a:spcPct val="130000"/>
              </a:lnSpc>
            </a:pPr>
            <a:r>
              <a:rPr lang="en-US" sz="2800" dirty="0" smtClean="0"/>
              <a:t>Poor change communication</a:t>
            </a:r>
          </a:p>
          <a:p>
            <a:pPr>
              <a:lnSpc>
                <a:spcPct val="130000"/>
              </a:lnSpc>
            </a:pPr>
            <a:r>
              <a:rPr lang="en-US" sz="2800" dirty="0" smtClean="0"/>
              <a:t>Difficult to test outside of production</a:t>
            </a:r>
          </a:p>
          <a:p>
            <a:pPr>
              <a:lnSpc>
                <a:spcPct val="130000"/>
              </a:lnSpc>
            </a:pPr>
            <a:r>
              <a:rPr lang="en-US" sz="2800" dirty="0" smtClean="0"/>
              <a:t>Little change validation</a:t>
            </a:r>
          </a:p>
          <a:p>
            <a:pPr>
              <a:lnSpc>
                <a:spcPct val="130000"/>
              </a:lnSpc>
            </a:pPr>
            <a:r>
              <a:rPr lang="en-US" sz="2800" dirty="0" smtClean="0"/>
              <a:t>Manual validation doesn’t scale</a:t>
            </a:r>
          </a:p>
          <a:p>
            <a:pPr>
              <a:lnSpc>
                <a:spcPct val="130000"/>
              </a:lnSpc>
            </a:pPr>
            <a:r>
              <a:rPr lang="en-US" sz="2800" dirty="0" smtClean="0"/>
              <a:t>Silos of Excellence</a:t>
            </a:r>
          </a:p>
          <a:p>
            <a:pPr>
              <a:lnSpc>
                <a:spcPct val="130000"/>
              </a:lnSpc>
            </a:pPr>
            <a:r>
              <a:rPr lang="en-US" sz="2800" dirty="0" smtClean="0"/>
              <a:t> </a:t>
            </a:r>
            <a:endParaRPr lang="en-US" sz="2800" dirty="0"/>
          </a:p>
        </p:txBody>
      </p:sp>
      <p:pic>
        <p:nvPicPr>
          <p:cNvPr id="7" name="Picture 6"/>
          <p:cNvPicPr>
            <a:picLocks noChangeAspect="1"/>
          </p:cNvPicPr>
          <p:nvPr/>
        </p:nvPicPr>
        <p:blipFill>
          <a:blip r:embed="rId3"/>
          <a:stretch>
            <a:fillRect/>
          </a:stretch>
        </p:blipFill>
        <p:spPr>
          <a:xfrm>
            <a:off x="5402560" y="2436063"/>
            <a:ext cx="3530600" cy="2298700"/>
          </a:xfrm>
          <a:prstGeom prst="rect">
            <a:avLst/>
          </a:prstGeom>
        </p:spPr>
      </p:pic>
    </p:spTree>
    <p:extLst>
      <p:ext uri="{BB962C8B-B14F-4D97-AF65-F5344CB8AC3E}">
        <p14:creationId xmlns:p14="http://schemas.microsoft.com/office/powerpoint/2010/main" val="7170249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Imagine a World…</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71809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Imagine a World…</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237693"/>
            <a:ext cx="4299374" cy="1348061"/>
          </a:xfrm>
          <a:prstGeom prst="rect">
            <a:avLst/>
          </a:prstGeom>
          <a:noFill/>
        </p:spPr>
        <p:txBody>
          <a:bodyPr wrap="none" rtlCol="0">
            <a:spAutoFit/>
          </a:bodyPr>
          <a:lstStyle/>
          <a:p>
            <a:pPr>
              <a:lnSpc>
                <a:spcPct val="130000"/>
              </a:lnSpc>
            </a:pPr>
            <a:r>
              <a:rPr lang="en-US" sz="3200" dirty="0" err="1" smtClean="0"/>
              <a:t>Configs</a:t>
            </a:r>
            <a:r>
              <a:rPr lang="en-US" sz="3200" dirty="0" smtClean="0"/>
              <a:t> are easily shared</a:t>
            </a:r>
          </a:p>
          <a:p>
            <a:pPr>
              <a:lnSpc>
                <a:spcPct val="130000"/>
              </a:lnSpc>
            </a:pPr>
            <a:r>
              <a:rPr lang="en-US" sz="3200" dirty="0" smtClean="0"/>
              <a:t> </a:t>
            </a:r>
            <a:endParaRPr lang="en-US" sz="3200" dirty="0" smtClean="0"/>
          </a:p>
        </p:txBody>
      </p:sp>
    </p:spTree>
    <p:extLst>
      <p:ext uri="{BB962C8B-B14F-4D97-AF65-F5344CB8AC3E}">
        <p14:creationId xmlns:p14="http://schemas.microsoft.com/office/powerpoint/2010/main" val="176884980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Pete Who?</a:t>
            </a:r>
            <a:endParaRPr lang="en-US" sz="4000" dirty="0"/>
          </a:p>
        </p:txBody>
      </p:sp>
      <p:pic>
        <p:nvPicPr>
          <p:cNvPr id="3" name="Picture 2"/>
          <p:cNvPicPr>
            <a:picLocks noChangeAspect="1"/>
          </p:cNvPicPr>
          <p:nvPr/>
        </p:nvPicPr>
        <p:blipFill>
          <a:blip r:embed="rId3"/>
          <a:stretch>
            <a:fillRect/>
          </a:stretch>
        </p:blipFill>
        <p:spPr>
          <a:xfrm>
            <a:off x="286305" y="1278635"/>
            <a:ext cx="3427212" cy="3427212"/>
          </a:xfrm>
          <a:prstGeom prst="rect">
            <a:avLst/>
          </a:prstGeom>
        </p:spPr>
      </p:pic>
      <p:sp>
        <p:nvSpPr>
          <p:cNvPr id="4" name="TextBox 3"/>
          <p:cNvSpPr txBox="1"/>
          <p:nvPr/>
        </p:nvSpPr>
        <p:spPr>
          <a:xfrm>
            <a:off x="3869977" y="1432977"/>
            <a:ext cx="5200013" cy="2277547"/>
          </a:xfrm>
          <a:prstGeom prst="rect">
            <a:avLst/>
          </a:prstGeom>
          <a:noFill/>
        </p:spPr>
        <p:txBody>
          <a:bodyPr wrap="square" rtlCol="0">
            <a:spAutoFit/>
          </a:bodyPr>
          <a:lstStyle/>
          <a:p>
            <a:pPr>
              <a:lnSpc>
                <a:spcPct val="150000"/>
              </a:lnSpc>
            </a:pPr>
            <a:r>
              <a:rPr lang="en-US" sz="2400" dirty="0" smtClean="0"/>
              <a:t>CCIE R&amp;S, CCDE (First in Cisco Support)</a:t>
            </a:r>
          </a:p>
          <a:p>
            <a:pPr>
              <a:lnSpc>
                <a:spcPct val="150000"/>
              </a:lnSpc>
            </a:pPr>
            <a:r>
              <a:rPr lang="en-US" sz="2400" dirty="0" smtClean="0"/>
              <a:t>Former Cisco TAC Routing Escalation</a:t>
            </a:r>
          </a:p>
          <a:p>
            <a:pPr>
              <a:lnSpc>
                <a:spcPct val="150000"/>
              </a:lnSpc>
            </a:pPr>
            <a:r>
              <a:rPr lang="en-US" sz="2400" dirty="0" smtClean="0"/>
              <a:t>Current </a:t>
            </a:r>
            <a:r>
              <a:rPr lang="en-US" sz="2400" dirty="0" smtClean="0">
                <a:solidFill>
                  <a:srgbClr val="008000"/>
                </a:solidFill>
              </a:rPr>
              <a:t>Cumulus Networks</a:t>
            </a:r>
            <a:r>
              <a:rPr lang="en-US" sz="2400" dirty="0" smtClean="0"/>
              <a:t> SE/Architect</a:t>
            </a:r>
          </a:p>
          <a:p>
            <a:pPr>
              <a:lnSpc>
                <a:spcPct val="150000"/>
              </a:lnSpc>
            </a:pPr>
            <a:r>
              <a:rPr lang="en-US" sz="2400" dirty="0" smtClean="0"/>
              <a:t>Network Engineer, Not a Programmer</a:t>
            </a:r>
            <a:endParaRPr lang="en-US" sz="2400" dirty="0"/>
          </a:p>
        </p:txBody>
      </p:sp>
    </p:spTree>
    <p:extLst>
      <p:ext uri="{BB962C8B-B14F-4D97-AF65-F5344CB8AC3E}">
        <p14:creationId xmlns:p14="http://schemas.microsoft.com/office/powerpoint/2010/main" val="184439510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Imagine a World…</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237693"/>
            <a:ext cx="6207148" cy="1988237"/>
          </a:xfrm>
          <a:prstGeom prst="rect">
            <a:avLst/>
          </a:prstGeom>
          <a:noFill/>
        </p:spPr>
        <p:txBody>
          <a:bodyPr wrap="none" rtlCol="0">
            <a:spAutoFit/>
          </a:bodyPr>
          <a:lstStyle/>
          <a:p>
            <a:pPr>
              <a:lnSpc>
                <a:spcPct val="130000"/>
              </a:lnSpc>
            </a:pPr>
            <a:r>
              <a:rPr lang="en-US" sz="3200" dirty="0" err="1" smtClean="0"/>
              <a:t>Configs</a:t>
            </a:r>
            <a:r>
              <a:rPr lang="en-US" sz="3200" dirty="0" smtClean="0"/>
              <a:t> are easily shared</a:t>
            </a:r>
          </a:p>
          <a:p>
            <a:pPr>
              <a:lnSpc>
                <a:spcPct val="130000"/>
              </a:lnSpc>
            </a:pPr>
            <a:r>
              <a:rPr lang="en-US" sz="3200" dirty="0" smtClean="0"/>
              <a:t>All changes are automatically tested</a:t>
            </a:r>
          </a:p>
          <a:p>
            <a:pPr>
              <a:lnSpc>
                <a:spcPct val="130000"/>
              </a:lnSpc>
            </a:pPr>
            <a:r>
              <a:rPr lang="en-US" sz="3200" dirty="0" smtClean="0"/>
              <a:t> </a:t>
            </a:r>
            <a:endParaRPr lang="en-US" sz="3200" dirty="0" smtClean="0"/>
          </a:p>
        </p:txBody>
      </p:sp>
    </p:spTree>
    <p:extLst>
      <p:ext uri="{BB962C8B-B14F-4D97-AF65-F5344CB8AC3E}">
        <p14:creationId xmlns:p14="http://schemas.microsoft.com/office/powerpoint/2010/main" val="231294706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Imagine a World…</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237693"/>
            <a:ext cx="6207148" cy="2628412"/>
          </a:xfrm>
          <a:prstGeom prst="rect">
            <a:avLst/>
          </a:prstGeom>
          <a:noFill/>
        </p:spPr>
        <p:txBody>
          <a:bodyPr wrap="none" rtlCol="0">
            <a:spAutoFit/>
          </a:bodyPr>
          <a:lstStyle/>
          <a:p>
            <a:pPr>
              <a:lnSpc>
                <a:spcPct val="130000"/>
              </a:lnSpc>
            </a:pPr>
            <a:r>
              <a:rPr lang="en-US" sz="3200" dirty="0" err="1" smtClean="0"/>
              <a:t>Configs</a:t>
            </a:r>
            <a:r>
              <a:rPr lang="en-US" sz="3200" dirty="0" smtClean="0"/>
              <a:t> are easily shared</a:t>
            </a:r>
          </a:p>
          <a:p>
            <a:pPr>
              <a:lnSpc>
                <a:spcPct val="130000"/>
              </a:lnSpc>
            </a:pPr>
            <a:r>
              <a:rPr lang="en-US" sz="3200" dirty="0" smtClean="0"/>
              <a:t>All changes are automatically tested</a:t>
            </a:r>
          </a:p>
          <a:p>
            <a:pPr>
              <a:lnSpc>
                <a:spcPct val="130000"/>
              </a:lnSpc>
            </a:pPr>
            <a:r>
              <a:rPr lang="en-US" sz="3200" dirty="0" smtClean="0"/>
              <a:t>Tests include servers and apps</a:t>
            </a:r>
          </a:p>
          <a:p>
            <a:pPr>
              <a:lnSpc>
                <a:spcPct val="130000"/>
              </a:lnSpc>
            </a:pPr>
            <a:r>
              <a:rPr lang="en-US" sz="3200" dirty="0" smtClean="0"/>
              <a:t> </a:t>
            </a:r>
            <a:endParaRPr lang="en-US" sz="3200" dirty="0" smtClean="0"/>
          </a:p>
        </p:txBody>
      </p:sp>
    </p:spTree>
    <p:extLst>
      <p:ext uri="{BB962C8B-B14F-4D97-AF65-F5344CB8AC3E}">
        <p14:creationId xmlns:p14="http://schemas.microsoft.com/office/powerpoint/2010/main" val="231294706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Imagine a World…</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237693"/>
            <a:ext cx="6207148" cy="3268587"/>
          </a:xfrm>
          <a:prstGeom prst="rect">
            <a:avLst/>
          </a:prstGeom>
          <a:noFill/>
        </p:spPr>
        <p:txBody>
          <a:bodyPr wrap="none" rtlCol="0">
            <a:spAutoFit/>
          </a:bodyPr>
          <a:lstStyle/>
          <a:p>
            <a:pPr>
              <a:lnSpc>
                <a:spcPct val="130000"/>
              </a:lnSpc>
            </a:pPr>
            <a:r>
              <a:rPr lang="en-US" sz="3200" dirty="0" err="1" smtClean="0"/>
              <a:t>Configs</a:t>
            </a:r>
            <a:r>
              <a:rPr lang="en-US" sz="3200" dirty="0" smtClean="0"/>
              <a:t> are easily shared</a:t>
            </a:r>
          </a:p>
          <a:p>
            <a:pPr>
              <a:lnSpc>
                <a:spcPct val="130000"/>
              </a:lnSpc>
            </a:pPr>
            <a:r>
              <a:rPr lang="en-US" sz="3200" dirty="0" smtClean="0"/>
              <a:t>All changes are automatically tested</a:t>
            </a:r>
          </a:p>
          <a:p>
            <a:pPr>
              <a:lnSpc>
                <a:spcPct val="130000"/>
              </a:lnSpc>
            </a:pPr>
            <a:r>
              <a:rPr lang="en-US" sz="3200" dirty="0" smtClean="0"/>
              <a:t>Tests include servers and apps</a:t>
            </a:r>
          </a:p>
          <a:p>
            <a:pPr>
              <a:lnSpc>
                <a:spcPct val="130000"/>
              </a:lnSpc>
            </a:pPr>
            <a:r>
              <a:rPr lang="en-US" sz="3200" dirty="0" smtClean="0"/>
              <a:t>Tests must pass to reach approvers</a:t>
            </a:r>
          </a:p>
          <a:p>
            <a:pPr>
              <a:lnSpc>
                <a:spcPct val="130000"/>
              </a:lnSpc>
            </a:pPr>
            <a:r>
              <a:rPr lang="en-US" sz="3200" dirty="0" smtClean="0"/>
              <a:t> </a:t>
            </a:r>
            <a:endParaRPr lang="en-US" sz="3200" dirty="0" smtClean="0"/>
          </a:p>
        </p:txBody>
      </p:sp>
    </p:spTree>
    <p:extLst>
      <p:ext uri="{BB962C8B-B14F-4D97-AF65-F5344CB8AC3E}">
        <p14:creationId xmlns:p14="http://schemas.microsoft.com/office/powerpoint/2010/main" val="231294706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Imagine a World…</a:t>
            </a:r>
            <a:endParaRPr lang="en-US" sz="4000" dirty="0"/>
          </a:p>
        </p:txBody>
      </p:sp>
      <p:sp>
        <p:nvSpPr>
          <p:cNvPr id="4" name="TextBox 3"/>
          <p:cNvSpPr txBox="1"/>
          <p:nvPr/>
        </p:nvSpPr>
        <p:spPr>
          <a:xfrm>
            <a:off x="483783" y="1542294"/>
            <a:ext cx="184666" cy="369332"/>
          </a:xfrm>
          <a:prstGeom prst="rect">
            <a:avLst/>
          </a:prstGeom>
          <a:noFill/>
        </p:spPr>
        <p:txBody>
          <a:bodyPr wrap="none" rtlCol="0">
            <a:spAutoFit/>
          </a:bodyPr>
          <a:lstStyle/>
          <a:p>
            <a:endParaRPr lang="en-US" dirty="0"/>
          </a:p>
        </p:txBody>
      </p:sp>
      <p:sp>
        <p:nvSpPr>
          <p:cNvPr id="5" name="TextBox 4"/>
          <p:cNvSpPr txBox="1"/>
          <p:nvPr/>
        </p:nvSpPr>
        <p:spPr>
          <a:xfrm>
            <a:off x="171340" y="1237693"/>
            <a:ext cx="6207148" cy="3268587"/>
          </a:xfrm>
          <a:prstGeom prst="rect">
            <a:avLst/>
          </a:prstGeom>
          <a:noFill/>
        </p:spPr>
        <p:txBody>
          <a:bodyPr wrap="none" rtlCol="0">
            <a:spAutoFit/>
          </a:bodyPr>
          <a:lstStyle/>
          <a:p>
            <a:pPr>
              <a:lnSpc>
                <a:spcPct val="130000"/>
              </a:lnSpc>
            </a:pPr>
            <a:r>
              <a:rPr lang="en-US" sz="3200" dirty="0" err="1" smtClean="0"/>
              <a:t>Configs</a:t>
            </a:r>
            <a:r>
              <a:rPr lang="en-US" sz="3200" dirty="0" smtClean="0"/>
              <a:t> are easily shared</a:t>
            </a:r>
          </a:p>
          <a:p>
            <a:pPr>
              <a:lnSpc>
                <a:spcPct val="130000"/>
              </a:lnSpc>
            </a:pPr>
            <a:r>
              <a:rPr lang="en-US" sz="3200" dirty="0" smtClean="0"/>
              <a:t>All changes are automatically tested</a:t>
            </a:r>
          </a:p>
          <a:p>
            <a:pPr>
              <a:lnSpc>
                <a:spcPct val="130000"/>
              </a:lnSpc>
            </a:pPr>
            <a:r>
              <a:rPr lang="en-US" sz="3200" dirty="0" smtClean="0"/>
              <a:t>Tests include servers and apps</a:t>
            </a:r>
          </a:p>
          <a:p>
            <a:pPr>
              <a:lnSpc>
                <a:spcPct val="130000"/>
              </a:lnSpc>
            </a:pPr>
            <a:r>
              <a:rPr lang="en-US" sz="3200" dirty="0" smtClean="0"/>
              <a:t>Tests must pass to reach approvers</a:t>
            </a:r>
          </a:p>
          <a:p>
            <a:pPr>
              <a:lnSpc>
                <a:spcPct val="130000"/>
              </a:lnSpc>
            </a:pPr>
            <a:r>
              <a:rPr lang="en-US" sz="3200" dirty="0" smtClean="0"/>
              <a:t>More drinks with umbrellas</a:t>
            </a:r>
          </a:p>
        </p:txBody>
      </p:sp>
      <p:pic>
        <p:nvPicPr>
          <p:cNvPr id="6" name="Picture 5"/>
          <p:cNvPicPr>
            <a:picLocks noChangeAspect="1"/>
          </p:cNvPicPr>
          <p:nvPr/>
        </p:nvPicPr>
        <p:blipFill>
          <a:blip r:embed="rId3"/>
          <a:stretch>
            <a:fillRect/>
          </a:stretch>
        </p:blipFill>
        <p:spPr>
          <a:xfrm>
            <a:off x="6775577" y="1067728"/>
            <a:ext cx="2257105" cy="3402671"/>
          </a:xfrm>
          <a:prstGeom prst="rect">
            <a:avLst/>
          </a:prstGeom>
        </p:spPr>
      </p:pic>
    </p:spTree>
    <p:extLst>
      <p:ext uri="{BB962C8B-B14F-4D97-AF65-F5344CB8AC3E}">
        <p14:creationId xmlns:p14="http://schemas.microsoft.com/office/powerpoint/2010/main" val="231294706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a:t>
            </a:r>
            <a:endParaRPr lang="en-US" sz="2800" dirty="0"/>
          </a:p>
        </p:txBody>
      </p:sp>
      <p:grpSp>
        <p:nvGrpSpPr>
          <p:cNvPr id="7" name="Group 6"/>
          <p:cNvGrpSpPr/>
          <p:nvPr/>
        </p:nvGrpSpPr>
        <p:grpSpPr>
          <a:xfrm>
            <a:off x="133388" y="2060083"/>
            <a:ext cx="919626" cy="1231488"/>
            <a:chOff x="3842582" y="1899411"/>
            <a:chExt cx="1030187" cy="1379542"/>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sp>
        <p:nvSpPr>
          <p:cNvPr id="16" name="TextBox 15"/>
          <p:cNvSpPr txBox="1"/>
          <p:nvPr/>
        </p:nvSpPr>
        <p:spPr>
          <a:xfrm>
            <a:off x="285109" y="3593863"/>
            <a:ext cx="8337272" cy="523220"/>
          </a:xfrm>
          <a:prstGeom prst="rect">
            <a:avLst/>
          </a:prstGeom>
          <a:noFill/>
        </p:spPr>
        <p:txBody>
          <a:bodyPr wrap="square" rtlCol="0">
            <a:spAutoFit/>
          </a:bodyPr>
          <a:lstStyle/>
          <a:p>
            <a:r>
              <a:rPr lang="en-US" sz="2800" dirty="0" err="1" smtClean="0"/>
              <a:t>Git</a:t>
            </a:r>
            <a:r>
              <a:rPr lang="en-US" sz="2800" dirty="0" smtClean="0"/>
              <a:t> – Provides </a:t>
            </a:r>
            <a:r>
              <a:rPr lang="en-US" sz="2800" dirty="0" err="1" smtClean="0"/>
              <a:t>config</a:t>
            </a:r>
            <a:r>
              <a:rPr lang="en-US" sz="2800" dirty="0" smtClean="0"/>
              <a:t> management and </a:t>
            </a:r>
            <a:r>
              <a:rPr lang="en-US" sz="2800" dirty="0" err="1" smtClean="0"/>
              <a:t>collabration</a:t>
            </a:r>
            <a:endParaRPr lang="en-US" sz="2800" dirty="0"/>
          </a:p>
        </p:txBody>
      </p:sp>
    </p:spTree>
    <p:extLst>
      <p:ext uri="{BB962C8B-B14F-4D97-AF65-F5344CB8AC3E}">
        <p14:creationId xmlns:p14="http://schemas.microsoft.com/office/powerpoint/2010/main" val="220069823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78940" y="2009224"/>
            <a:ext cx="1189883" cy="1256430"/>
            <a:chOff x="7337361" y="2032550"/>
            <a:chExt cx="1189883" cy="1256430"/>
          </a:xfrm>
        </p:grpSpPr>
        <p:pic>
          <p:nvPicPr>
            <p:cNvPr id="10" name="Picture 9"/>
            <p:cNvPicPr>
              <a:picLocks noChangeAspect="1"/>
            </p:cNvPicPr>
            <p:nvPr/>
          </p:nvPicPr>
          <p:blipFill>
            <a:blip r:embed="rId2"/>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a:t>
            </a:r>
            <a:endParaRPr lang="en-US" sz="2800" dirty="0"/>
          </a:p>
        </p:txBody>
      </p:sp>
      <p:grpSp>
        <p:nvGrpSpPr>
          <p:cNvPr id="7" name="Group 6"/>
          <p:cNvGrpSpPr/>
          <p:nvPr/>
        </p:nvGrpSpPr>
        <p:grpSpPr>
          <a:xfrm>
            <a:off x="133388" y="2060083"/>
            <a:ext cx="919626" cy="1231488"/>
            <a:chOff x="3842582" y="1899411"/>
            <a:chExt cx="1030187" cy="1379542"/>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sp>
        <p:nvSpPr>
          <p:cNvPr id="16" name="TextBox 15"/>
          <p:cNvSpPr txBox="1"/>
          <p:nvPr/>
        </p:nvSpPr>
        <p:spPr>
          <a:xfrm>
            <a:off x="285109" y="3593863"/>
            <a:ext cx="8337272" cy="523220"/>
          </a:xfrm>
          <a:prstGeom prst="rect">
            <a:avLst/>
          </a:prstGeom>
          <a:noFill/>
        </p:spPr>
        <p:txBody>
          <a:bodyPr wrap="square" rtlCol="0">
            <a:spAutoFit/>
          </a:bodyPr>
          <a:lstStyle/>
          <a:p>
            <a:r>
              <a:rPr lang="en-US" sz="2800" dirty="0" err="1"/>
              <a:t>GitLab</a:t>
            </a:r>
            <a:r>
              <a:rPr lang="en-US" sz="2800" dirty="0"/>
              <a:t> – Change management and automated testing</a:t>
            </a:r>
          </a:p>
        </p:txBody>
      </p:sp>
    </p:spTree>
    <p:extLst>
      <p:ext uri="{BB962C8B-B14F-4D97-AF65-F5344CB8AC3E}">
        <p14:creationId xmlns:p14="http://schemas.microsoft.com/office/powerpoint/2010/main" val="19711346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78940" y="2009224"/>
            <a:ext cx="1189883" cy="1256430"/>
            <a:chOff x="7337361" y="2032550"/>
            <a:chExt cx="1189883" cy="1256430"/>
          </a:xfrm>
        </p:grpSpPr>
        <p:pic>
          <p:nvPicPr>
            <p:cNvPr id="10" name="Picture 9"/>
            <p:cNvPicPr>
              <a:picLocks noChangeAspect="1"/>
            </p:cNvPicPr>
            <p:nvPr/>
          </p:nvPicPr>
          <p:blipFill>
            <a:blip r:embed="rId2"/>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a:t>
            </a:r>
            <a:endParaRPr lang="en-US" sz="28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0776" y="2125218"/>
            <a:ext cx="796005" cy="972459"/>
          </a:xfrm>
          <a:prstGeom prst="rect">
            <a:avLst/>
          </a:prstGeom>
        </p:spPr>
      </p:pic>
      <p:grpSp>
        <p:nvGrpSpPr>
          <p:cNvPr id="7" name="Group 6"/>
          <p:cNvGrpSpPr/>
          <p:nvPr/>
        </p:nvGrpSpPr>
        <p:grpSpPr>
          <a:xfrm>
            <a:off x="133388" y="2060083"/>
            <a:ext cx="919626" cy="1231488"/>
            <a:chOff x="3842582" y="1899411"/>
            <a:chExt cx="1030187" cy="1379542"/>
          </a:xfrm>
        </p:grpSpPr>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grpSp>
        <p:nvGrpSpPr>
          <p:cNvPr id="12" name="Group 11"/>
          <p:cNvGrpSpPr/>
          <p:nvPr/>
        </p:nvGrpSpPr>
        <p:grpSpPr>
          <a:xfrm>
            <a:off x="3108335" y="2077361"/>
            <a:ext cx="1159168" cy="1407899"/>
            <a:chOff x="4968640" y="1985948"/>
            <a:chExt cx="1159168" cy="1407899"/>
          </a:xfrm>
        </p:grpSpPr>
        <p:pic>
          <p:nvPicPr>
            <p:cNvPr id="4" name="Picture 3"/>
            <p:cNvPicPr>
              <a:picLocks noChangeAspect="1"/>
            </p:cNvPicPr>
            <p:nvPr/>
          </p:nvPicPr>
          <p:blipFill>
            <a:blip r:embed="rId5"/>
            <a:stretch>
              <a:fillRect/>
            </a:stretch>
          </p:blipFill>
          <p:spPr>
            <a:xfrm>
              <a:off x="5132797" y="1985948"/>
              <a:ext cx="824815" cy="1060477"/>
            </a:xfrm>
            <a:prstGeom prst="rect">
              <a:avLst/>
            </a:prstGeom>
          </p:spPr>
        </p:pic>
        <p:sp>
          <p:nvSpPr>
            <p:cNvPr id="11" name="TextBox 10"/>
            <p:cNvSpPr txBox="1"/>
            <p:nvPr/>
          </p:nvSpPr>
          <p:spPr>
            <a:xfrm>
              <a:off x="4968640" y="2747516"/>
              <a:ext cx="1159168" cy="646331"/>
            </a:xfrm>
            <a:prstGeom prst="rect">
              <a:avLst/>
            </a:prstGeom>
            <a:noFill/>
          </p:spPr>
          <p:txBody>
            <a:bodyPr wrap="square" rtlCol="0">
              <a:spAutoFit/>
            </a:bodyPr>
            <a:lstStyle/>
            <a:p>
              <a:pPr algn="ctr"/>
              <a:r>
                <a:rPr lang="en-US" dirty="0" smtClean="0">
                  <a:solidFill>
                    <a:srgbClr val="6083B6"/>
                  </a:solidFill>
                </a:rPr>
                <a:t>Virtual Box</a:t>
              </a:r>
              <a:endParaRPr lang="en-US" dirty="0">
                <a:solidFill>
                  <a:srgbClr val="6083B6"/>
                </a:solidFill>
              </a:endParaRPr>
            </a:p>
          </p:txBody>
        </p:sp>
      </p:grpSp>
      <p:sp>
        <p:nvSpPr>
          <p:cNvPr id="16" name="TextBox 15"/>
          <p:cNvSpPr txBox="1"/>
          <p:nvPr/>
        </p:nvSpPr>
        <p:spPr>
          <a:xfrm>
            <a:off x="285109" y="3593863"/>
            <a:ext cx="8337272" cy="954107"/>
          </a:xfrm>
          <a:prstGeom prst="rect">
            <a:avLst/>
          </a:prstGeom>
          <a:noFill/>
        </p:spPr>
        <p:txBody>
          <a:bodyPr wrap="square" rtlCol="0">
            <a:spAutoFit/>
          </a:bodyPr>
          <a:lstStyle/>
          <a:p>
            <a:r>
              <a:rPr lang="en-US" sz="2800" dirty="0"/>
              <a:t>Virtual Box – Hypervisor for lab network + server VMs</a:t>
            </a:r>
          </a:p>
          <a:p>
            <a:r>
              <a:rPr lang="en-US" sz="2800" dirty="0"/>
              <a:t>Vagrant – Simplifies large Virtual Box environments</a:t>
            </a:r>
          </a:p>
        </p:txBody>
      </p:sp>
    </p:spTree>
    <p:extLst>
      <p:ext uri="{BB962C8B-B14F-4D97-AF65-F5344CB8AC3E}">
        <p14:creationId xmlns:p14="http://schemas.microsoft.com/office/powerpoint/2010/main" val="41596572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78940" y="2009224"/>
            <a:ext cx="1189883" cy="1256430"/>
            <a:chOff x="7337361" y="2032550"/>
            <a:chExt cx="1189883" cy="1256430"/>
          </a:xfrm>
        </p:grpSpPr>
        <p:pic>
          <p:nvPicPr>
            <p:cNvPr id="10" name="Picture 9"/>
            <p:cNvPicPr>
              <a:picLocks noChangeAspect="1"/>
            </p:cNvPicPr>
            <p:nvPr/>
          </p:nvPicPr>
          <p:blipFill>
            <a:blip r:embed="rId2"/>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a:t>
            </a:r>
            <a:endParaRPr lang="en-US" sz="2800" dirty="0"/>
          </a:p>
        </p:txBody>
      </p:sp>
      <p:pic>
        <p:nvPicPr>
          <p:cNvPr id="5" name="Picture 4"/>
          <p:cNvPicPr>
            <a:picLocks noChangeAspect="1"/>
          </p:cNvPicPr>
          <p:nvPr/>
        </p:nvPicPr>
        <p:blipFill>
          <a:blip r:embed="rId3"/>
          <a:stretch>
            <a:fillRect/>
          </a:stretch>
        </p:blipFill>
        <p:spPr>
          <a:xfrm>
            <a:off x="6054334" y="2077361"/>
            <a:ext cx="1054909" cy="103293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30776" y="2125218"/>
            <a:ext cx="796005" cy="972459"/>
          </a:xfrm>
          <a:prstGeom prst="rect">
            <a:avLst/>
          </a:prstGeom>
        </p:spPr>
      </p:pic>
      <p:grpSp>
        <p:nvGrpSpPr>
          <p:cNvPr id="7" name="Group 6"/>
          <p:cNvGrpSpPr/>
          <p:nvPr/>
        </p:nvGrpSpPr>
        <p:grpSpPr>
          <a:xfrm>
            <a:off x="133388" y="2060083"/>
            <a:ext cx="919626" cy="1231488"/>
            <a:chOff x="3842582" y="1899411"/>
            <a:chExt cx="1030187" cy="1379542"/>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grpSp>
        <p:nvGrpSpPr>
          <p:cNvPr id="12" name="Group 11"/>
          <p:cNvGrpSpPr/>
          <p:nvPr/>
        </p:nvGrpSpPr>
        <p:grpSpPr>
          <a:xfrm>
            <a:off x="3108335" y="2077361"/>
            <a:ext cx="1159168" cy="1407899"/>
            <a:chOff x="4968640" y="1985948"/>
            <a:chExt cx="1159168" cy="1407899"/>
          </a:xfrm>
        </p:grpSpPr>
        <p:pic>
          <p:nvPicPr>
            <p:cNvPr id="4" name="Picture 3"/>
            <p:cNvPicPr>
              <a:picLocks noChangeAspect="1"/>
            </p:cNvPicPr>
            <p:nvPr/>
          </p:nvPicPr>
          <p:blipFill>
            <a:blip r:embed="rId6"/>
            <a:stretch>
              <a:fillRect/>
            </a:stretch>
          </p:blipFill>
          <p:spPr>
            <a:xfrm>
              <a:off x="5132797" y="1985948"/>
              <a:ext cx="824815" cy="1060477"/>
            </a:xfrm>
            <a:prstGeom prst="rect">
              <a:avLst/>
            </a:prstGeom>
          </p:spPr>
        </p:pic>
        <p:sp>
          <p:nvSpPr>
            <p:cNvPr id="11" name="TextBox 10"/>
            <p:cNvSpPr txBox="1"/>
            <p:nvPr/>
          </p:nvSpPr>
          <p:spPr>
            <a:xfrm>
              <a:off x="4968640" y="2747516"/>
              <a:ext cx="1159168" cy="646331"/>
            </a:xfrm>
            <a:prstGeom prst="rect">
              <a:avLst/>
            </a:prstGeom>
            <a:noFill/>
          </p:spPr>
          <p:txBody>
            <a:bodyPr wrap="square" rtlCol="0">
              <a:spAutoFit/>
            </a:bodyPr>
            <a:lstStyle/>
            <a:p>
              <a:pPr algn="ctr"/>
              <a:r>
                <a:rPr lang="en-US" dirty="0" smtClean="0">
                  <a:solidFill>
                    <a:srgbClr val="6083B6"/>
                  </a:solidFill>
                </a:rPr>
                <a:t>Virtual Box</a:t>
              </a:r>
              <a:endParaRPr lang="en-US" dirty="0">
                <a:solidFill>
                  <a:srgbClr val="6083B6"/>
                </a:solidFill>
              </a:endParaRPr>
            </a:p>
          </p:txBody>
        </p:sp>
      </p:grpSp>
      <p:sp>
        <p:nvSpPr>
          <p:cNvPr id="16" name="TextBox 15"/>
          <p:cNvSpPr txBox="1"/>
          <p:nvPr/>
        </p:nvSpPr>
        <p:spPr>
          <a:xfrm>
            <a:off x="285108" y="3593863"/>
            <a:ext cx="8858891" cy="523220"/>
          </a:xfrm>
          <a:prstGeom prst="rect">
            <a:avLst/>
          </a:prstGeom>
          <a:noFill/>
        </p:spPr>
        <p:txBody>
          <a:bodyPr wrap="square" rtlCol="0">
            <a:spAutoFit/>
          </a:bodyPr>
          <a:lstStyle/>
          <a:p>
            <a:r>
              <a:rPr lang="en-US" sz="2800" dirty="0" err="1"/>
              <a:t>Ansible</a:t>
            </a:r>
            <a:r>
              <a:rPr lang="en-US" sz="2800" dirty="0"/>
              <a:t> – Applies configuration and manages automation</a:t>
            </a:r>
          </a:p>
        </p:txBody>
      </p:sp>
    </p:spTree>
    <p:extLst>
      <p:ext uri="{BB962C8B-B14F-4D97-AF65-F5344CB8AC3E}">
        <p14:creationId xmlns:p14="http://schemas.microsoft.com/office/powerpoint/2010/main" val="415965729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78940" y="2009224"/>
            <a:ext cx="1189883" cy="1256430"/>
            <a:chOff x="7337361" y="2032550"/>
            <a:chExt cx="1189883" cy="1256430"/>
          </a:xfrm>
        </p:grpSpPr>
        <p:pic>
          <p:nvPicPr>
            <p:cNvPr id="10" name="Picture 9"/>
            <p:cNvPicPr>
              <a:picLocks noChangeAspect="1"/>
            </p:cNvPicPr>
            <p:nvPr/>
          </p:nvPicPr>
          <p:blipFill>
            <a:blip r:embed="rId2"/>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a:t>
            </a:r>
            <a:endParaRPr lang="en-US" sz="2800" dirty="0"/>
          </a:p>
        </p:txBody>
      </p:sp>
      <p:pic>
        <p:nvPicPr>
          <p:cNvPr id="5" name="Picture 4"/>
          <p:cNvPicPr>
            <a:picLocks noChangeAspect="1"/>
          </p:cNvPicPr>
          <p:nvPr/>
        </p:nvPicPr>
        <p:blipFill>
          <a:blip r:embed="rId3"/>
          <a:stretch>
            <a:fillRect/>
          </a:stretch>
        </p:blipFill>
        <p:spPr>
          <a:xfrm>
            <a:off x="6054334" y="2077361"/>
            <a:ext cx="1054909" cy="103293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30776" y="2125218"/>
            <a:ext cx="796005" cy="972459"/>
          </a:xfrm>
          <a:prstGeom prst="rect">
            <a:avLst/>
          </a:prstGeom>
        </p:spPr>
      </p:pic>
      <p:grpSp>
        <p:nvGrpSpPr>
          <p:cNvPr id="7" name="Group 6"/>
          <p:cNvGrpSpPr/>
          <p:nvPr/>
        </p:nvGrpSpPr>
        <p:grpSpPr>
          <a:xfrm>
            <a:off x="133388" y="2060083"/>
            <a:ext cx="919626" cy="1231488"/>
            <a:chOff x="3842582" y="1899411"/>
            <a:chExt cx="1030187" cy="1379542"/>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grpSp>
        <p:nvGrpSpPr>
          <p:cNvPr id="12" name="Group 11"/>
          <p:cNvGrpSpPr/>
          <p:nvPr/>
        </p:nvGrpSpPr>
        <p:grpSpPr>
          <a:xfrm>
            <a:off x="3108335" y="2077361"/>
            <a:ext cx="1159168" cy="1407899"/>
            <a:chOff x="4968640" y="1985948"/>
            <a:chExt cx="1159168" cy="1407899"/>
          </a:xfrm>
        </p:grpSpPr>
        <p:pic>
          <p:nvPicPr>
            <p:cNvPr id="4" name="Picture 3"/>
            <p:cNvPicPr>
              <a:picLocks noChangeAspect="1"/>
            </p:cNvPicPr>
            <p:nvPr/>
          </p:nvPicPr>
          <p:blipFill>
            <a:blip r:embed="rId6"/>
            <a:stretch>
              <a:fillRect/>
            </a:stretch>
          </p:blipFill>
          <p:spPr>
            <a:xfrm>
              <a:off x="5132797" y="1985948"/>
              <a:ext cx="824815" cy="1060477"/>
            </a:xfrm>
            <a:prstGeom prst="rect">
              <a:avLst/>
            </a:prstGeom>
          </p:spPr>
        </p:pic>
        <p:sp>
          <p:nvSpPr>
            <p:cNvPr id="11" name="TextBox 10"/>
            <p:cNvSpPr txBox="1"/>
            <p:nvPr/>
          </p:nvSpPr>
          <p:spPr>
            <a:xfrm>
              <a:off x="4968640" y="2747516"/>
              <a:ext cx="1159168" cy="646331"/>
            </a:xfrm>
            <a:prstGeom prst="rect">
              <a:avLst/>
            </a:prstGeom>
            <a:noFill/>
          </p:spPr>
          <p:txBody>
            <a:bodyPr wrap="square" rtlCol="0">
              <a:spAutoFit/>
            </a:bodyPr>
            <a:lstStyle/>
            <a:p>
              <a:pPr algn="ctr"/>
              <a:r>
                <a:rPr lang="en-US" dirty="0" smtClean="0">
                  <a:solidFill>
                    <a:srgbClr val="6083B6"/>
                  </a:solidFill>
                </a:rPr>
                <a:t>Virtual Box</a:t>
              </a:r>
              <a:endParaRPr lang="en-US" dirty="0">
                <a:solidFill>
                  <a:srgbClr val="6083B6"/>
                </a:solidFill>
              </a:endParaRPr>
            </a:p>
          </p:txBody>
        </p:sp>
      </p:grpSp>
      <p:pic>
        <p:nvPicPr>
          <p:cNvPr id="15" name="Picture 14"/>
          <p:cNvPicPr>
            <a:picLocks noChangeAspect="1"/>
          </p:cNvPicPr>
          <p:nvPr/>
        </p:nvPicPr>
        <p:blipFill>
          <a:blip r:embed="rId7"/>
          <a:stretch>
            <a:fillRect/>
          </a:stretch>
        </p:blipFill>
        <p:spPr>
          <a:xfrm>
            <a:off x="7498941" y="2089964"/>
            <a:ext cx="1229480" cy="1175690"/>
          </a:xfrm>
          <a:prstGeom prst="rect">
            <a:avLst/>
          </a:prstGeom>
        </p:spPr>
      </p:pic>
      <p:sp>
        <p:nvSpPr>
          <p:cNvPr id="16" name="TextBox 15"/>
          <p:cNvSpPr txBox="1"/>
          <p:nvPr/>
        </p:nvSpPr>
        <p:spPr>
          <a:xfrm>
            <a:off x="285109" y="3593863"/>
            <a:ext cx="8337272" cy="523220"/>
          </a:xfrm>
          <a:prstGeom prst="rect">
            <a:avLst/>
          </a:prstGeom>
          <a:noFill/>
        </p:spPr>
        <p:txBody>
          <a:bodyPr wrap="square" rtlCol="0">
            <a:spAutoFit/>
          </a:bodyPr>
          <a:lstStyle/>
          <a:p>
            <a:r>
              <a:rPr lang="en-US" sz="2800" dirty="0"/>
              <a:t>Behave – English based testing language</a:t>
            </a:r>
          </a:p>
        </p:txBody>
      </p:sp>
    </p:spTree>
    <p:extLst>
      <p:ext uri="{BB962C8B-B14F-4D97-AF65-F5344CB8AC3E}">
        <p14:creationId xmlns:p14="http://schemas.microsoft.com/office/powerpoint/2010/main" val="415965729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78940" y="2009224"/>
            <a:ext cx="1189883" cy="1256430"/>
            <a:chOff x="7337361" y="2032550"/>
            <a:chExt cx="1189883" cy="1256430"/>
          </a:xfrm>
        </p:grpSpPr>
        <p:pic>
          <p:nvPicPr>
            <p:cNvPr id="10" name="Picture 9"/>
            <p:cNvPicPr>
              <a:picLocks noChangeAspect="1"/>
            </p:cNvPicPr>
            <p:nvPr/>
          </p:nvPicPr>
          <p:blipFill>
            <a:blip r:embed="rId2"/>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a:t>
            </a:r>
            <a:endParaRPr lang="en-US" sz="2800" dirty="0"/>
          </a:p>
        </p:txBody>
      </p:sp>
      <p:pic>
        <p:nvPicPr>
          <p:cNvPr id="5" name="Picture 4"/>
          <p:cNvPicPr>
            <a:picLocks noChangeAspect="1"/>
          </p:cNvPicPr>
          <p:nvPr/>
        </p:nvPicPr>
        <p:blipFill>
          <a:blip r:embed="rId3"/>
          <a:stretch>
            <a:fillRect/>
          </a:stretch>
        </p:blipFill>
        <p:spPr>
          <a:xfrm>
            <a:off x="6054334" y="2077361"/>
            <a:ext cx="1054909" cy="103293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30776" y="2125218"/>
            <a:ext cx="796005" cy="972459"/>
          </a:xfrm>
          <a:prstGeom prst="rect">
            <a:avLst/>
          </a:prstGeom>
        </p:spPr>
      </p:pic>
      <p:grpSp>
        <p:nvGrpSpPr>
          <p:cNvPr id="7" name="Group 6"/>
          <p:cNvGrpSpPr/>
          <p:nvPr/>
        </p:nvGrpSpPr>
        <p:grpSpPr>
          <a:xfrm>
            <a:off x="133388" y="2060083"/>
            <a:ext cx="919626" cy="1231488"/>
            <a:chOff x="3842582" y="1899411"/>
            <a:chExt cx="1030187" cy="1379542"/>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grpSp>
        <p:nvGrpSpPr>
          <p:cNvPr id="12" name="Group 11"/>
          <p:cNvGrpSpPr/>
          <p:nvPr/>
        </p:nvGrpSpPr>
        <p:grpSpPr>
          <a:xfrm>
            <a:off x="3108335" y="2077361"/>
            <a:ext cx="1159168" cy="1407899"/>
            <a:chOff x="4968640" y="1985948"/>
            <a:chExt cx="1159168" cy="1407899"/>
          </a:xfrm>
        </p:grpSpPr>
        <p:pic>
          <p:nvPicPr>
            <p:cNvPr id="4" name="Picture 3"/>
            <p:cNvPicPr>
              <a:picLocks noChangeAspect="1"/>
            </p:cNvPicPr>
            <p:nvPr/>
          </p:nvPicPr>
          <p:blipFill>
            <a:blip r:embed="rId6"/>
            <a:stretch>
              <a:fillRect/>
            </a:stretch>
          </p:blipFill>
          <p:spPr>
            <a:xfrm>
              <a:off x="5132797" y="1985948"/>
              <a:ext cx="824815" cy="1060477"/>
            </a:xfrm>
            <a:prstGeom prst="rect">
              <a:avLst/>
            </a:prstGeom>
          </p:spPr>
        </p:pic>
        <p:sp>
          <p:nvSpPr>
            <p:cNvPr id="11" name="TextBox 10"/>
            <p:cNvSpPr txBox="1"/>
            <p:nvPr/>
          </p:nvSpPr>
          <p:spPr>
            <a:xfrm>
              <a:off x="4968640" y="2747516"/>
              <a:ext cx="1159168" cy="646331"/>
            </a:xfrm>
            <a:prstGeom prst="rect">
              <a:avLst/>
            </a:prstGeom>
            <a:noFill/>
          </p:spPr>
          <p:txBody>
            <a:bodyPr wrap="square" rtlCol="0">
              <a:spAutoFit/>
            </a:bodyPr>
            <a:lstStyle/>
            <a:p>
              <a:pPr algn="ctr"/>
              <a:r>
                <a:rPr lang="en-US" dirty="0" smtClean="0">
                  <a:solidFill>
                    <a:srgbClr val="6083B6"/>
                  </a:solidFill>
                </a:rPr>
                <a:t>Virtual Box</a:t>
              </a:r>
              <a:endParaRPr lang="en-US" dirty="0">
                <a:solidFill>
                  <a:srgbClr val="6083B6"/>
                </a:solidFill>
              </a:endParaRPr>
            </a:p>
          </p:txBody>
        </p:sp>
      </p:grpSp>
      <p:pic>
        <p:nvPicPr>
          <p:cNvPr id="15" name="Picture 14"/>
          <p:cNvPicPr>
            <a:picLocks noChangeAspect="1"/>
          </p:cNvPicPr>
          <p:nvPr/>
        </p:nvPicPr>
        <p:blipFill>
          <a:blip r:embed="rId7"/>
          <a:stretch>
            <a:fillRect/>
          </a:stretch>
        </p:blipFill>
        <p:spPr>
          <a:xfrm>
            <a:off x="7498941" y="2089964"/>
            <a:ext cx="1229480" cy="1175690"/>
          </a:xfrm>
          <a:prstGeom prst="rect">
            <a:avLst/>
          </a:prstGeom>
        </p:spPr>
      </p:pic>
      <p:sp>
        <p:nvSpPr>
          <p:cNvPr id="14" name="Curved Up Arrow 13"/>
          <p:cNvSpPr/>
          <p:nvPr/>
        </p:nvSpPr>
        <p:spPr>
          <a:xfrm>
            <a:off x="492042" y="3348193"/>
            <a:ext cx="1828194" cy="704323"/>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589859" y="4084871"/>
            <a:ext cx="2227145" cy="707886"/>
          </a:xfrm>
          <a:prstGeom prst="rect">
            <a:avLst/>
          </a:prstGeom>
          <a:noFill/>
        </p:spPr>
        <p:txBody>
          <a:bodyPr wrap="square" rtlCol="0">
            <a:spAutoFit/>
          </a:bodyPr>
          <a:lstStyle/>
          <a:p>
            <a:r>
              <a:rPr lang="en-US" sz="2000" dirty="0" smtClean="0"/>
              <a:t>Configuration Saved to </a:t>
            </a:r>
            <a:r>
              <a:rPr lang="en-US" sz="2000" dirty="0" err="1" smtClean="0"/>
              <a:t>GitLab</a:t>
            </a:r>
            <a:endParaRPr lang="en-US" sz="2000" dirty="0"/>
          </a:p>
        </p:txBody>
      </p:sp>
    </p:spTree>
    <p:extLst>
      <p:ext uri="{BB962C8B-B14F-4D97-AF65-F5344CB8AC3E}">
        <p14:creationId xmlns:p14="http://schemas.microsoft.com/office/powerpoint/2010/main" val="28871654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Leading Questions</a:t>
            </a:r>
            <a:endParaRPr lang="en-US" sz="4000" dirty="0"/>
          </a:p>
        </p:txBody>
      </p:sp>
      <p:sp>
        <p:nvSpPr>
          <p:cNvPr id="8" name="Content Placeholder 2"/>
          <p:cNvSpPr>
            <a:spLocks noGrp="1"/>
          </p:cNvSpPr>
          <p:nvPr>
            <p:ph idx="1"/>
          </p:nvPr>
        </p:nvSpPr>
        <p:spPr>
          <a:xfrm>
            <a:off x="240265" y="1452625"/>
            <a:ext cx="8778239" cy="3378725"/>
          </a:xfrm>
        </p:spPr>
        <p:txBody>
          <a:bodyPr>
            <a:normAutofit lnSpcReduction="10000"/>
          </a:bodyPr>
          <a:lstStyle/>
          <a:p>
            <a:pPr>
              <a:lnSpc>
                <a:spcPct val="130000"/>
              </a:lnSpc>
            </a:pPr>
            <a:r>
              <a:rPr lang="en-US" dirty="0" smtClean="0"/>
              <a:t>Who thinks their change system works well?</a:t>
            </a:r>
          </a:p>
          <a:p>
            <a:pPr marL="457200" lvl="1" indent="0">
              <a:lnSpc>
                <a:spcPct val="130000"/>
              </a:lnSpc>
              <a:buNone/>
            </a:pPr>
            <a:r>
              <a:rPr lang="en-US" dirty="0" smtClean="0"/>
              <a:t> </a:t>
            </a:r>
            <a:endParaRPr lang="en-US" dirty="0" smtClean="0"/>
          </a:p>
          <a:p>
            <a:pPr marL="0" indent="0">
              <a:lnSpc>
                <a:spcPct val="130000"/>
              </a:lnSpc>
              <a:buNone/>
            </a:pPr>
            <a:r>
              <a:rPr lang="en-US" dirty="0" smtClean="0"/>
              <a:t> </a:t>
            </a:r>
            <a:endParaRPr lang="en-US" dirty="0" smtClean="0"/>
          </a:p>
          <a:p>
            <a:pPr marL="0" indent="0">
              <a:lnSpc>
                <a:spcPct val="130000"/>
              </a:lnSpc>
              <a:buNone/>
            </a:pPr>
            <a:r>
              <a:rPr lang="en-US" dirty="0" smtClean="0"/>
              <a:t> </a:t>
            </a:r>
            <a:endParaRPr lang="en-US" dirty="0" smtClean="0"/>
          </a:p>
          <a:p>
            <a:pPr marL="457200" lvl="1" indent="0">
              <a:lnSpc>
                <a:spcPct val="130000"/>
              </a:lnSpc>
              <a:buNone/>
            </a:pPr>
            <a:r>
              <a:rPr lang="en-US" dirty="0" smtClean="0"/>
              <a:t> </a:t>
            </a:r>
            <a:endParaRPr lang="en-US" dirty="0" smtClean="0"/>
          </a:p>
          <a:p>
            <a:pPr>
              <a:lnSpc>
                <a:spcPct val="130000"/>
              </a:lnSpc>
            </a:pPr>
            <a:endParaRPr lang="en-US" dirty="0"/>
          </a:p>
        </p:txBody>
      </p:sp>
    </p:spTree>
    <p:extLst>
      <p:ext uri="{BB962C8B-B14F-4D97-AF65-F5344CB8AC3E}">
        <p14:creationId xmlns:p14="http://schemas.microsoft.com/office/powerpoint/2010/main" val="312963490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78940" y="2009224"/>
            <a:ext cx="1189883" cy="1256430"/>
            <a:chOff x="7337361" y="2032550"/>
            <a:chExt cx="1189883" cy="1256430"/>
          </a:xfrm>
        </p:grpSpPr>
        <p:pic>
          <p:nvPicPr>
            <p:cNvPr id="10" name="Picture 9"/>
            <p:cNvPicPr>
              <a:picLocks noChangeAspect="1"/>
            </p:cNvPicPr>
            <p:nvPr/>
          </p:nvPicPr>
          <p:blipFill>
            <a:blip r:embed="rId2"/>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a:t>
            </a:r>
            <a:endParaRPr lang="en-US" sz="2800" dirty="0"/>
          </a:p>
        </p:txBody>
      </p:sp>
      <p:pic>
        <p:nvPicPr>
          <p:cNvPr id="5" name="Picture 4"/>
          <p:cNvPicPr>
            <a:picLocks noChangeAspect="1"/>
          </p:cNvPicPr>
          <p:nvPr/>
        </p:nvPicPr>
        <p:blipFill>
          <a:blip r:embed="rId3"/>
          <a:stretch>
            <a:fillRect/>
          </a:stretch>
        </p:blipFill>
        <p:spPr>
          <a:xfrm>
            <a:off x="6054334" y="2077361"/>
            <a:ext cx="1054909" cy="103293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30776" y="2125218"/>
            <a:ext cx="796005" cy="972459"/>
          </a:xfrm>
          <a:prstGeom prst="rect">
            <a:avLst/>
          </a:prstGeom>
        </p:spPr>
      </p:pic>
      <p:grpSp>
        <p:nvGrpSpPr>
          <p:cNvPr id="7" name="Group 6"/>
          <p:cNvGrpSpPr/>
          <p:nvPr/>
        </p:nvGrpSpPr>
        <p:grpSpPr>
          <a:xfrm>
            <a:off x="133388" y="2060083"/>
            <a:ext cx="919626" cy="1231488"/>
            <a:chOff x="3842582" y="1899411"/>
            <a:chExt cx="1030187" cy="1379542"/>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grpSp>
        <p:nvGrpSpPr>
          <p:cNvPr id="12" name="Group 11"/>
          <p:cNvGrpSpPr/>
          <p:nvPr/>
        </p:nvGrpSpPr>
        <p:grpSpPr>
          <a:xfrm>
            <a:off x="3108335" y="2077361"/>
            <a:ext cx="1159168" cy="1407899"/>
            <a:chOff x="4968640" y="1985948"/>
            <a:chExt cx="1159168" cy="1407899"/>
          </a:xfrm>
        </p:grpSpPr>
        <p:pic>
          <p:nvPicPr>
            <p:cNvPr id="4" name="Picture 3"/>
            <p:cNvPicPr>
              <a:picLocks noChangeAspect="1"/>
            </p:cNvPicPr>
            <p:nvPr/>
          </p:nvPicPr>
          <p:blipFill>
            <a:blip r:embed="rId6"/>
            <a:stretch>
              <a:fillRect/>
            </a:stretch>
          </p:blipFill>
          <p:spPr>
            <a:xfrm>
              <a:off x="5132797" y="1985948"/>
              <a:ext cx="824815" cy="1060477"/>
            </a:xfrm>
            <a:prstGeom prst="rect">
              <a:avLst/>
            </a:prstGeom>
          </p:spPr>
        </p:pic>
        <p:sp>
          <p:nvSpPr>
            <p:cNvPr id="11" name="TextBox 10"/>
            <p:cNvSpPr txBox="1"/>
            <p:nvPr/>
          </p:nvSpPr>
          <p:spPr>
            <a:xfrm>
              <a:off x="4968640" y="2747516"/>
              <a:ext cx="1159168" cy="646331"/>
            </a:xfrm>
            <a:prstGeom prst="rect">
              <a:avLst/>
            </a:prstGeom>
            <a:noFill/>
          </p:spPr>
          <p:txBody>
            <a:bodyPr wrap="square" rtlCol="0">
              <a:spAutoFit/>
            </a:bodyPr>
            <a:lstStyle/>
            <a:p>
              <a:pPr algn="ctr"/>
              <a:r>
                <a:rPr lang="en-US" dirty="0" smtClean="0">
                  <a:solidFill>
                    <a:srgbClr val="6083B6"/>
                  </a:solidFill>
                </a:rPr>
                <a:t>Virtual Box</a:t>
              </a:r>
              <a:endParaRPr lang="en-US" dirty="0">
                <a:solidFill>
                  <a:srgbClr val="6083B6"/>
                </a:solidFill>
              </a:endParaRPr>
            </a:p>
          </p:txBody>
        </p:sp>
      </p:grpSp>
      <p:pic>
        <p:nvPicPr>
          <p:cNvPr id="15" name="Picture 14"/>
          <p:cNvPicPr>
            <a:picLocks noChangeAspect="1"/>
          </p:cNvPicPr>
          <p:nvPr/>
        </p:nvPicPr>
        <p:blipFill>
          <a:blip r:embed="rId7"/>
          <a:stretch>
            <a:fillRect/>
          </a:stretch>
        </p:blipFill>
        <p:spPr>
          <a:xfrm>
            <a:off x="7498941" y="2089964"/>
            <a:ext cx="1229480" cy="1175690"/>
          </a:xfrm>
          <a:prstGeom prst="rect">
            <a:avLst/>
          </a:prstGeom>
        </p:spPr>
      </p:pic>
      <p:sp>
        <p:nvSpPr>
          <p:cNvPr id="14" name="Curved Up Arrow 13"/>
          <p:cNvSpPr/>
          <p:nvPr/>
        </p:nvSpPr>
        <p:spPr>
          <a:xfrm>
            <a:off x="2118002" y="3469082"/>
            <a:ext cx="1828194" cy="599611"/>
          </a:xfrm>
          <a:prstGeom prst="curvedUpArrow">
            <a:avLst>
              <a:gd name="adj1" fmla="val 25000"/>
              <a:gd name="adj2" fmla="val 61838"/>
              <a:gd name="adj3" fmla="val 445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2158919" y="4084871"/>
            <a:ext cx="2913104" cy="707886"/>
          </a:xfrm>
          <a:prstGeom prst="rect">
            <a:avLst/>
          </a:prstGeom>
          <a:noFill/>
        </p:spPr>
        <p:txBody>
          <a:bodyPr wrap="square" rtlCol="0">
            <a:spAutoFit/>
          </a:bodyPr>
          <a:lstStyle/>
          <a:p>
            <a:r>
              <a:rPr lang="en-US" sz="2000" dirty="0" err="1" smtClean="0"/>
              <a:t>GitLab</a:t>
            </a:r>
            <a:r>
              <a:rPr lang="en-US" sz="2000" dirty="0" smtClean="0"/>
              <a:t> Launches Lab with new </a:t>
            </a:r>
            <a:r>
              <a:rPr lang="en-US" sz="2000" dirty="0" err="1" smtClean="0"/>
              <a:t>configs</a:t>
            </a:r>
            <a:endParaRPr lang="en-US" sz="2000" dirty="0"/>
          </a:p>
        </p:txBody>
      </p:sp>
      <p:sp>
        <p:nvSpPr>
          <p:cNvPr id="18" name="Curved Up Arrow 17"/>
          <p:cNvSpPr/>
          <p:nvPr/>
        </p:nvSpPr>
        <p:spPr>
          <a:xfrm>
            <a:off x="2118001" y="3469082"/>
            <a:ext cx="3123897" cy="599611"/>
          </a:xfrm>
          <a:prstGeom prst="curvedUpArrow">
            <a:avLst>
              <a:gd name="adj1" fmla="val 25000"/>
              <a:gd name="adj2" fmla="val 61838"/>
              <a:gd name="adj3" fmla="val 445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16870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78940" y="2009224"/>
            <a:ext cx="1189883" cy="1256430"/>
            <a:chOff x="7337361" y="2032550"/>
            <a:chExt cx="1189883" cy="1256430"/>
          </a:xfrm>
        </p:grpSpPr>
        <p:pic>
          <p:nvPicPr>
            <p:cNvPr id="10" name="Picture 9"/>
            <p:cNvPicPr>
              <a:picLocks noChangeAspect="1"/>
            </p:cNvPicPr>
            <p:nvPr/>
          </p:nvPicPr>
          <p:blipFill>
            <a:blip r:embed="rId2"/>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a:t>
            </a:r>
            <a:endParaRPr lang="en-US" sz="2800" dirty="0"/>
          </a:p>
        </p:txBody>
      </p:sp>
      <p:pic>
        <p:nvPicPr>
          <p:cNvPr id="5" name="Picture 4"/>
          <p:cNvPicPr>
            <a:picLocks noChangeAspect="1"/>
          </p:cNvPicPr>
          <p:nvPr/>
        </p:nvPicPr>
        <p:blipFill>
          <a:blip r:embed="rId3"/>
          <a:stretch>
            <a:fillRect/>
          </a:stretch>
        </p:blipFill>
        <p:spPr>
          <a:xfrm>
            <a:off x="6054334" y="2077361"/>
            <a:ext cx="1054909" cy="103293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30776" y="2125218"/>
            <a:ext cx="796005" cy="972459"/>
          </a:xfrm>
          <a:prstGeom prst="rect">
            <a:avLst/>
          </a:prstGeom>
        </p:spPr>
      </p:pic>
      <p:grpSp>
        <p:nvGrpSpPr>
          <p:cNvPr id="7" name="Group 6"/>
          <p:cNvGrpSpPr/>
          <p:nvPr/>
        </p:nvGrpSpPr>
        <p:grpSpPr>
          <a:xfrm>
            <a:off x="133388" y="2060083"/>
            <a:ext cx="919626" cy="1231488"/>
            <a:chOff x="3842582" y="1899411"/>
            <a:chExt cx="1030187" cy="1379542"/>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grpSp>
        <p:nvGrpSpPr>
          <p:cNvPr id="12" name="Group 11"/>
          <p:cNvGrpSpPr/>
          <p:nvPr/>
        </p:nvGrpSpPr>
        <p:grpSpPr>
          <a:xfrm>
            <a:off x="3108335" y="2077361"/>
            <a:ext cx="1159168" cy="1407899"/>
            <a:chOff x="4968640" y="1985948"/>
            <a:chExt cx="1159168" cy="1407899"/>
          </a:xfrm>
        </p:grpSpPr>
        <p:pic>
          <p:nvPicPr>
            <p:cNvPr id="4" name="Picture 3"/>
            <p:cNvPicPr>
              <a:picLocks noChangeAspect="1"/>
            </p:cNvPicPr>
            <p:nvPr/>
          </p:nvPicPr>
          <p:blipFill>
            <a:blip r:embed="rId6"/>
            <a:stretch>
              <a:fillRect/>
            </a:stretch>
          </p:blipFill>
          <p:spPr>
            <a:xfrm>
              <a:off x="5132797" y="1985948"/>
              <a:ext cx="824815" cy="1060477"/>
            </a:xfrm>
            <a:prstGeom prst="rect">
              <a:avLst/>
            </a:prstGeom>
          </p:spPr>
        </p:pic>
        <p:sp>
          <p:nvSpPr>
            <p:cNvPr id="11" name="TextBox 10"/>
            <p:cNvSpPr txBox="1"/>
            <p:nvPr/>
          </p:nvSpPr>
          <p:spPr>
            <a:xfrm>
              <a:off x="4968640" y="2747516"/>
              <a:ext cx="1159168" cy="646331"/>
            </a:xfrm>
            <a:prstGeom prst="rect">
              <a:avLst/>
            </a:prstGeom>
            <a:noFill/>
          </p:spPr>
          <p:txBody>
            <a:bodyPr wrap="square" rtlCol="0">
              <a:spAutoFit/>
            </a:bodyPr>
            <a:lstStyle/>
            <a:p>
              <a:pPr algn="ctr"/>
              <a:r>
                <a:rPr lang="en-US" dirty="0" smtClean="0">
                  <a:solidFill>
                    <a:srgbClr val="6083B6"/>
                  </a:solidFill>
                </a:rPr>
                <a:t>Virtual Box</a:t>
              </a:r>
              <a:endParaRPr lang="en-US" dirty="0">
                <a:solidFill>
                  <a:srgbClr val="6083B6"/>
                </a:solidFill>
              </a:endParaRPr>
            </a:p>
          </p:txBody>
        </p:sp>
      </p:grpSp>
      <p:pic>
        <p:nvPicPr>
          <p:cNvPr id="15" name="Picture 14"/>
          <p:cNvPicPr>
            <a:picLocks noChangeAspect="1"/>
          </p:cNvPicPr>
          <p:nvPr/>
        </p:nvPicPr>
        <p:blipFill>
          <a:blip r:embed="rId7"/>
          <a:stretch>
            <a:fillRect/>
          </a:stretch>
        </p:blipFill>
        <p:spPr>
          <a:xfrm>
            <a:off x="7498941" y="2089964"/>
            <a:ext cx="1229480" cy="1175690"/>
          </a:xfrm>
          <a:prstGeom prst="rect">
            <a:avLst/>
          </a:prstGeom>
        </p:spPr>
      </p:pic>
      <p:sp>
        <p:nvSpPr>
          <p:cNvPr id="14" name="Curved Up Arrow 13"/>
          <p:cNvSpPr/>
          <p:nvPr/>
        </p:nvSpPr>
        <p:spPr>
          <a:xfrm>
            <a:off x="4900739" y="3291571"/>
            <a:ext cx="1828194" cy="599611"/>
          </a:xfrm>
          <a:prstGeom prst="curvedUpArrow">
            <a:avLst>
              <a:gd name="adj1" fmla="val 25000"/>
              <a:gd name="adj2" fmla="val 61838"/>
              <a:gd name="adj3" fmla="val 44524"/>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4649715" y="4076782"/>
            <a:ext cx="2809237" cy="707886"/>
          </a:xfrm>
          <a:prstGeom prst="rect">
            <a:avLst/>
          </a:prstGeom>
          <a:noFill/>
        </p:spPr>
        <p:txBody>
          <a:bodyPr wrap="square" rtlCol="0">
            <a:spAutoFit/>
          </a:bodyPr>
          <a:lstStyle/>
          <a:p>
            <a:r>
              <a:rPr lang="en-US" sz="2000" dirty="0" smtClean="0"/>
              <a:t>Vagrant configures lab with </a:t>
            </a:r>
            <a:r>
              <a:rPr lang="en-US" sz="2000" dirty="0" err="1" smtClean="0"/>
              <a:t>Ansible</a:t>
            </a:r>
            <a:endParaRPr lang="en-US" sz="2000" dirty="0"/>
          </a:p>
        </p:txBody>
      </p:sp>
    </p:spTree>
    <p:extLst>
      <p:ext uri="{BB962C8B-B14F-4D97-AF65-F5344CB8AC3E}">
        <p14:creationId xmlns:p14="http://schemas.microsoft.com/office/powerpoint/2010/main" val="395915577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478940" y="2009224"/>
            <a:ext cx="1189883" cy="1256430"/>
            <a:chOff x="7337361" y="2032550"/>
            <a:chExt cx="1189883" cy="1256430"/>
          </a:xfrm>
        </p:grpSpPr>
        <p:pic>
          <p:nvPicPr>
            <p:cNvPr id="10" name="Picture 9"/>
            <p:cNvPicPr>
              <a:picLocks noChangeAspect="1"/>
            </p:cNvPicPr>
            <p:nvPr/>
          </p:nvPicPr>
          <p:blipFill>
            <a:blip r:embed="rId2"/>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a:t>
            </a:r>
            <a:endParaRPr lang="en-US" sz="2800" dirty="0"/>
          </a:p>
        </p:txBody>
      </p:sp>
      <p:pic>
        <p:nvPicPr>
          <p:cNvPr id="5" name="Picture 4"/>
          <p:cNvPicPr>
            <a:picLocks noChangeAspect="1"/>
          </p:cNvPicPr>
          <p:nvPr/>
        </p:nvPicPr>
        <p:blipFill>
          <a:blip r:embed="rId3"/>
          <a:stretch>
            <a:fillRect/>
          </a:stretch>
        </p:blipFill>
        <p:spPr>
          <a:xfrm>
            <a:off x="6054334" y="2077361"/>
            <a:ext cx="1054909" cy="103293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30776" y="2125218"/>
            <a:ext cx="796005" cy="972459"/>
          </a:xfrm>
          <a:prstGeom prst="rect">
            <a:avLst/>
          </a:prstGeom>
        </p:spPr>
      </p:pic>
      <p:grpSp>
        <p:nvGrpSpPr>
          <p:cNvPr id="7" name="Group 6"/>
          <p:cNvGrpSpPr/>
          <p:nvPr/>
        </p:nvGrpSpPr>
        <p:grpSpPr>
          <a:xfrm>
            <a:off x="133388" y="2060083"/>
            <a:ext cx="919626" cy="1231488"/>
            <a:chOff x="3842582" y="1899411"/>
            <a:chExt cx="1030187" cy="1379542"/>
          </a:xfrm>
        </p:grpSpPr>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grpSp>
        <p:nvGrpSpPr>
          <p:cNvPr id="12" name="Group 11"/>
          <p:cNvGrpSpPr/>
          <p:nvPr/>
        </p:nvGrpSpPr>
        <p:grpSpPr>
          <a:xfrm>
            <a:off x="3108335" y="2077361"/>
            <a:ext cx="1159168" cy="1407899"/>
            <a:chOff x="4968640" y="1985948"/>
            <a:chExt cx="1159168" cy="1407899"/>
          </a:xfrm>
        </p:grpSpPr>
        <p:pic>
          <p:nvPicPr>
            <p:cNvPr id="4" name="Picture 3"/>
            <p:cNvPicPr>
              <a:picLocks noChangeAspect="1"/>
            </p:cNvPicPr>
            <p:nvPr/>
          </p:nvPicPr>
          <p:blipFill>
            <a:blip r:embed="rId6"/>
            <a:stretch>
              <a:fillRect/>
            </a:stretch>
          </p:blipFill>
          <p:spPr>
            <a:xfrm>
              <a:off x="5132797" y="1985948"/>
              <a:ext cx="824815" cy="1060477"/>
            </a:xfrm>
            <a:prstGeom prst="rect">
              <a:avLst/>
            </a:prstGeom>
          </p:spPr>
        </p:pic>
        <p:sp>
          <p:nvSpPr>
            <p:cNvPr id="11" name="TextBox 10"/>
            <p:cNvSpPr txBox="1"/>
            <p:nvPr/>
          </p:nvSpPr>
          <p:spPr>
            <a:xfrm>
              <a:off x="4968640" y="2747516"/>
              <a:ext cx="1159168" cy="646331"/>
            </a:xfrm>
            <a:prstGeom prst="rect">
              <a:avLst/>
            </a:prstGeom>
            <a:noFill/>
          </p:spPr>
          <p:txBody>
            <a:bodyPr wrap="square" rtlCol="0">
              <a:spAutoFit/>
            </a:bodyPr>
            <a:lstStyle/>
            <a:p>
              <a:pPr algn="ctr"/>
              <a:r>
                <a:rPr lang="en-US" dirty="0" smtClean="0">
                  <a:solidFill>
                    <a:srgbClr val="6083B6"/>
                  </a:solidFill>
                </a:rPr>
                <a:t>Virtual Box</a:t>
              </a:r>
              <a:endParaRPr lang="en-US" dirty="0">
                <a:solidFill>
                  <a:srgbClr val="6083B6"/>
                </a:solidFill>
              </a:endParaRPr>
            </a:p>
          </p:txBody>
        </p:sp>
      </p:grpSp>
      <p:pic>
        <p:nvPicPr>
          <p:cNvPr id="15" name="Picture 14"/>
          <p:cNvPicPr>
            <a:picLocks noChangeAspect="1"/>
          </p:cNvPicPr>
          <p:nvPr/>
        </p:nvPicPr>
        <p:blipFill>
          <a:blip r:embed="rId7"/>
          <a:stretch>
            <a:fillRect/>
          </a:stretch>
        </p:blipFill>
        <p:spPr>
          <a:xfrm>
            <a:off x="7498941" y="2089964"/>
            <a:ext cx="1229480" cy="1175690"/>
          </a:xfrm>
          <a:prstGeom prst="rect">
            <a:avLst/>
          </a:prstGeom>
        </p:spPr>
      </p:pic>
      <p:sp>
        <p:nvSpPr>
          <p:cNvPr id="14" name="Curved Up Arrow 13"/>
          <p:cNvSpPr/>
          <p:nvPr/>
        </p:nvSpPr>
        <p:spPr>
          <a:xfrm>
            <a:off x="2022338" y="3291571"/>
            <a:ext cx="6366319" cy="599611"/>
          </a:xfrm>
          <a:prstGeom prst="curvedUpArrow">
            <a:avLst>
              <a:gd name="adj1" fmla="val 25000"/>
              <a:gd name="adj2" fmla="val 93700"/>
              <a:gd name="adj3" fmla="val 37779"/>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3363508" y="4076782"/>
            <a:ext cx="2809237" cy="707886"/>
          </a:xfrm>
          <a:prstGeom prst="rect">
            <a:avLst/>
          </a:prstGeom>
          <a:noFill/>
        </p:spPr>
        <p:txBody>
          <a:bodyPr wrap="square" rtlCol="0">
            <a:spAutoFit/>
          </a:bodyPr>
          <a:lstStyle/>
          <a:p>
            <a:r>
              <a:rPr lang="en-US" sz="2000" dirty="0" err="1" smtClean="0"/>
              <a:t>GitLab</a:t>
            </a:r>
            <a:r>
              <a:rPr lang="en-US" sz="2000" dirty="0" smtClean="0"/>
              <a:t> runs Behave tests against infrastructure</a:t>
            </a:r>
            <a:endParaRPr lang="en-US" sz="2000" dirty="0"/>
          </a:p>
        </p:txBody>
      </p:sp>
    </p:spTree>
    <p:extLst>
      <p:ext uri="{BB962C8B-B14F-4D97-AF65-F5344CB8AC3E}">
        <p14:creationId xmlns:p14="http://schemas.microsoft.com/office/powerpoint/2010/main" val="333289710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38626"/>
            <a:ext cx="9144001" cy="689134"/>
          </a:xfrm>
        </p:spPr>
        <p:txBody>
          <a:bodyPr>
            <a:normAutofit/>
          </a:bodyPr>
          <a:lstStyle/>
          <a:p>
            <a:pPr algn="l"/>
            <a:r>
              <a:rPr lang="en-US" sz="2800" dirty="0" err="1" smtClean="0"/>
              <a:t>vDemo</a:t>
            </a:r>
            <a:endParaRPr lang="en-US" sz="2800" dirty="0"/>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15247" y="696774"/>
            <a:ext cx="4319091" cy="4132272"/>
          </a:xfrm>
          <a:prstGeom prst="rect">
            <a:avLst/>
          </a:prstGeom>
        </p:spPr>
      </p:pic>
      <p:sp>
        <p:nvSpPr>
          <p:cNvPr id="19" name="TextBox 18"/>
          <p:cNvSpPr txBox="1"/>
          <p:nvPr/>
        </p:nvSpPr>
        <p:spPr>
          <a:xfrm>
            <a:off x="6552373" y="4392248"/>
            <a:ext cx="1447993" cy="369332"/>
          </a:xfrm>
          <a:prstGeom prst="rect">
            <a:avLst/>
          </a:prstGeom>
          <a:noFill/>
        </p:spPr>
        <p:txBody>
          <a:bodyPr wrap="square" rtlCol="0">
            <a:spAutoFit/>
          </a:bodyPr>
          <a:lstStyle/>
          <a:p>
            <a:r>
              <a:rPr lang="en-US" dirty="0" smtClean="0"/>
              <a:t>* </a:t>
            </a:r>
            <a:r>
              <a:rPr lang="en-US" dirty="0" err="1" smtClean="0"/>
              <a:t>Sorta</a:t>
            </a:r>
            <a:endParaRPr lang="en-US" dirty="0"/>
          </a:p>
        </p:txBody>
      </p:sp>
    </p:spTree>
    <p:extLst>
      <p:ext uri="{BB962C8B-B14F-4D97-AF65-F5344CB8AC3E}">
        <p14:creationId xmlns:p14="http://schemas.microsoft.com/office/powerpoint/2010/main" val="42287494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29048"/>
            <a:ext cx="9144000" cy="4612496"/>
          </a:xfrm>
          <a:prstGeom prst="rect">
            <a:avLst/>
          </a:prstGeom>
        </p:spPr>
      </p:pic>
      <p:sp>
        <p:nvSpPr>
          <p:cNvPr id="2" name="TextBox 1"/>
          <p:cNvSpPr txBox="1"/>
          <p:nvPr/>
        </p:nvSpPr>
        <p:spPr>
          <a:xfrm>
            <a:off x="2574711" y="4476230"/>
            <a:ext cx="3994578" cy="369332"/>
          </a:xfrm>
          <a:prstGeom prst="rect">
            <a:avLst/>
          </a:prstGeom>
          <a:noFill/>
        </p:spPr>
        <p:txBody>
          <a:bodyPr wrap="square" rtlCol="0">
            <a:spAutoFit/>
          </a:bodyPr>
          <a:lstStyle/>
          <a:p>
            <a:r>
              <a:rPr lang="en-US" dirty="0">
                <a:solidFill>
                  <a:schemeClr val="bg1">
                    <a:lumMod val="50000"/>
                  </a:schemeClr>
                </a:solidFill>
              </a:rPr>
              <a:t>http://</a:t>
            </a:r>
            <a:r>
              <a:rPr lang="en-US" dirty="0" err="1">
                <a:solidFill>
                  <a:schemeClr val="bg1">
                    <a:lumMod val="50000"/>
                  </a:schemeClr>
                </a:solidFill>
              </a:rPr>
              <a:t>gitlab.com</a:t>
            </a:r>
            <a:r>
              <a:rPr lang="en-US" dirty="0">
                <a:solidFill>
                  <a:schemeClr val="bg1">
                    <a:lumMod val="50000"/>
                  </a:schemeClr>
                </a:solidFill>
              </a:rPr>
              <a:t>/</a:t>
            </a:r>
            <a:r>
              <a:rPr lang="en-US" dirty="0" err="1">
                <a:solidFill>
                  <a:schemeClr val="bg1">
                    <a:lumMod val="50000"/>
                  </a:schemeClr>
                </a:solidFill>
              </a:rPr>
              <a:t>plumbis</a:t>
            </a:r>
            <a:r>
              <a:rPr lang="en-US" dirty="0">
                <a:solidFill>
                  <a:schemeClr val="bg1">
                    <a:lumMod val="50000"/>
                  </a:schemeClr>
                </a:solidFill>
              </a:rPr>
              <a:t>/interop-</a:t>
            </a:r>
            <a:r>
              <a:rPr lang="en-US" dirty="0" smtClean="0">
                <a:solidFill>
                  <a:schemeClr val="bg1">
                    <a:lumMod val="50000"/>
                  </a:schemeClr>
                </a:solidFill>
              </a:rPr>
              <a:t>2016</a:t>
            </a:r>
            <a:endParaRPr lang="en-US" dirty="0">
              <a:solidFill>
                <a:schemeClr val="bg1">
                  <a:lumMod val="50000"/>
                </a:schemeClr>
              </a:solidFill>
            </a:endParaRPr>
          </a:p>
        </p:txBody>
      </p:sp>
    </p:spTree>
    <p:extLst>
      <p:ext uri="{BB962C8B-B14F-4D97-AF65-F5344CB8AC3E}">
        <p14:creationId xmlns:p14="http://schemas.microsoft.com/office/powerpoint/2010/main" val="226235223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Gi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4972" y="362797"/>
            <a:ext cx="7854056" cy="4417906"/>
          </a:xfrm>
          <a:prstGeom prst="rect">
            <a:avLst/>
          </a:prstGeom>
        </p:spPr>
      </p:pic>
    </p:spTree>
    <p:extLst>
      <p:ext uri="{BB962C8B-B14F-4D97-AF65-F5344CB8AC3E}">
        <p14:creationId xmlns:p14="http://schemas.microsoft.com/office/powerpoint/2010/main" val="342132621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Lab.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5267" y="346088"/>
            <a:ext cx="7913466" cy="4451324"/>
          </a:xfrm>
          <a:prstGeom prst="rect">
            <a:avLst/>
          </a:prstGeom>
        </p:spPr>
      </p:pic>
    </p:spTree>
    <p:extLst>
      <p:ext uri="{BB962C8B-B14F-4D97-AF65-F5344CB8AC3E}">
        <p14:creationId xmlns:p14="http://schemas.microsoft.com/office/powerpoint/2010/main" val="400300504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Vagran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3324" y="451870"/>
            <a:ext cx="7537352" cy="4239761"/>
          </a:xfrm>
          <a:prstGeom prst="rect">
            <a:avLst/>
          </a:prstGeom>
        </p:spPr>
      </p:pic>
    </p:spTree>
    <p:extLst>
      <p:ext uri="{BB962C8B-B14F-4D97-AF65-F5344CB8AC3E}">
        <p14:creationId xmlns:p14="http://schemas.microsoft.com/office/powerpoint/2010/main" val="90133714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smtClean="0"/>
              <a:t>Behave Overview</a:t>
            </a:r>
            <a:endParaRPr lang="en-US" sz="2800" dirty="0"/>
          </a:p>
        </p:txBody>
      </p:sp>
    </p:spTree>
    <p:extLst>
      <p:ext uri="{BB962C8B-B14F-4D97-AF65-F5344CB8AC3E}">
        <p14:creationId xmlns:p14="http://schemas.microsoft.com/office/powerpoint/2010/main" val="90133714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4-10 at 1.20.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534" y="1375105"/>
            <a:ext cx="4528170" cy="3372041"/>
          </a:xfrm>
          <a:prstGeom prst="rect">
            <a:avLst/>
          </a:prstGeom>
        </p:spPr>
      </p:pic>
      <p:sp>
        <p:nvSpPr>
          <p:cNvPr id="4" name="Title 1"/>
          <p:cNvSpPr>
            <a:spLocks noGrp="1"/>
          </p:cNvSpPr>
          <p:nvPr>
            <p:ph type="title"/>
          </p:nvPr>
        </p:nvSpPr>
        <p:spPr>
          <a:xfrm>
            <a:off x="-1" y="438626"/>
            <a:ext cx="9144001" cy="689134"/>
          </a:xfrm>
        </p:spPr>
        <p:txBody>
          <a:bodyPr>
            <a:normAutofit/>
          </a:bodyPr>
          <a:lstStyle/>
          <a:p>
            <a:pPr algn="l"/>
            <a:r>
              <a:rPr lang="en-US" sz="2800" dirty="0" smtClean="0"/>
              <a:t>Behave Overview</a:t>
            </a:r>
            <a:endParaRPr lang="en-US" sz="2800" dirty="0"/>
          </a:p>
        </p:txBody>
      </p:sp>
    </p:spTree>
    <p:extLst>
      <p:ext uri="{BB962C8B-B14F-4D97-AF65-F5344CB8AC3E}">
        <p14:creationId xmlns:p14="http://schemas.microsoft.com/office/powerpoint/2010/main" val="33305888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Leading Questions</a:t>
            </a:r>
            <a:endParaRPr lang="en-US" sz="4000" dirty="0"/>
          </a:p>
        </p:txBody>
      </p:sp>
      <p:sp>
        <p:nvSpPr>
          <p:cNvPr id="8" name="Content Placeholder 2"/>
          <p:cNvSpPr>
            <a:spLocks noGrp="1"/>
          </p:cNvSpPr>
          <p:nvPr>
            <p:ph idx="1"/>
          </p:nvPr>
        </p:nvSpPr>
        <p:spPr>
          <a:xfrm>
            <a:off x="240265" y="1452625"/>
            <a:ext cx="8778239" cy="3378725"/>
          </a:xfrm>
        </p:spPr>
        <p:txBody>
          <a:bodyPr>
            <a:normAutofit lnSpcReduction="10000"/>
          </a:bodyPr>
          <a:lstStyle/>
          <a:p>
            <a:pPr>
              <a:lnSpc>
                <a:spcPct val="130000"/>
              </a:lnSpc>
            </a:pPr>
            <a:r>
              <a:rPr lang="en-US" dirty="0" smtClean="0"/>
              <a:t>Who thinks their change system works well?</a:t>
            </a:r>
          </a:p>
          <a:p>
            <a:pPr lvl="1">
              <a:lnSpc>
                <a:spcPct val="130000"/>
              </a:lnSpc>
            </a:pPr>
            <a:r>
              <a:rPr lang="en-US" dirty="0" smtClean="0"/>
              <a:t>I assume your manager is here</a:t>
            </a:r>
          </a:p>
          <a:p>
            <a:pPr marL="0" indent="0">
              <a:lnSpc>
                <a:spcPct val="130000"/>
              </a:lnSpc>
              <a:buNone/>
            </a:pPr>
            <a:r>
              <a:rPr lang="en-US" dirty="0" smtClean="0"/>
              <a:t> </a:t>
            </a:r>
            <a:endParaRPr lang="en-US" dirty="0" smtClean="0"/>
          </a:p>
          <a:p>
            <a:pPr marL="0" indent="0">
              <a:lnSpc>
                <a:spcPct val="130000"/>
              </a:lnSpc>
              <a:buNone/>
            </a:pPr>
            <a:r>
              <a:rPr lang="en-US" dirty="0" smtClean="0"/>
              <a:t> </a:t>
            </a:r>
            <a:endParaRPr lang="en-US" dirty="0" smtClean="0"/>
          </a:p>
          <a:p>
            <a:pPr marL="457200" lvl="1" indent="0">
              <a:lnSpc>
                <a:spcPct val="130000"/>
              </a:lnSpc>
              <a:buNone/>
            </a:pPr>
            <a:r>
              <a:rPr lang="en-US" dirty="0" smtClean="0"/>
              <a:t> </a:t>
            </a:r>
            <a:endParaRPr lang="en-US" dirty="0" smtClean="0"/>
          </a:p>
          <a:p>
            <a:pPr>
              <a:lnSpc>
                <a:spcPct val="130000"/>
              </a:lnSpc>
            </a:pPr>
            <a:endParaRPr lang="en-US" dirty="0"/>
          </a:p>
        </p:txBody>
      </p:sp>
    </p:spTree>
    <p:extLst>
      <p:ext uri="{BB962C8B-B14F-4D97-AF65-F5344CB8AC3E}">
        <p14:creationId xmlns:p14="http://schemas.microsoft.com/office/powerpoint/2010/main" val="414400313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4-10 at 1.20.0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534" y="1375105"/>
            <a:ext cx="4528170" cy="3372041"/>
          </a:xfrm>
          <a:prstGeom prst="rect">
            <a:avLst/>
          </a:prstGeom>
        </p:spPr>
      </p:pic>
      <p:pic>
        <p:nvPicPr>
          <p:cNvPr id="3" name="Picture 2" descr="Screen Shot 2016-04-10 at 1.20.31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32278" y="905950"/>
            <a:ext cx="3919705" cy="3961659"/>
          </a:xfrm>
          <a:prstGeom prst="rect">
            <a:avLst/>
          </a:prstGeom>
        </p:spPr>
      </p:pic>
      <p:sp>
        <p:nvSpPr>
          <p:cNvPr id="4" name="Title 1"/>
          <p:cNvSpPr>
            <a:spLocks noGrp="1"/>
          </p:cNvSpPr>
          <p:nvPr>
            <p:ph type="title"/>
          </p:nvPr>
        </p:nvSpPr>
        <p:spPr>
          <a:xfrm>
            <a:off x="-1" y="438626"/>
            <a:ext cx="9144001" cy="689134"/>
          </a:xfrm>
        </p:spPr>
        <p:txBody>
          <a:bodyPr>
            <a:normAutofit/>
          </a:bodyPr>
          <a:lstStyle/>
          <a:p>
            <a:pPr algn="l"/>
            <a:r>
              <a:rPr lang="en-US" sz="2800" dirty="0" smtClean="0"/>
              <a:t>Behave Overview</a:t>
            </a:r>
            <a:endParaRPr lang="en-US" sz="2800" dirty="0"/>
          </a:p>
        </p:txBody>
      </p:sp>
    </p:spTree>
    <p:extLst>
      <p:ext uri="{BB962C8B-B14F-4D97-AF65-F5344CB8AC3E}">
        <p14:creationId xmlns:p14="http://schemas.microsoft.com/office/powerpoint/2010/main" val="159142768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Behav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2710" y="367149"/>
            <a:ext cx="7838581" cy="4409202"/>
          </a:xfrm>
          <a:prstGeom prst="rect">
            <a:avLst/>
          </a:prstGeom>
        </p:spPr>
      </p:pic>
    </p:spTree>
    <p:extLst>
      <p:ext uri="{BB962C8B-B14F-4D97-AF65-F5344CB8AC3E}">
        <p14:creationId xmlns:p14="http://schemas.microsoft.com/office/powerpoint/2010/main" val="90133714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err="1" smtClean="0"/>
              <a:t>GitLab</a:t>
            </a:r>
            <a:r>
              <a:rPr lang="en-US" sz="2800" dirty="0" smtClean="0"/>
              <a:t> Ticketing</a:t>
            </a:r>
            <a:endParaRPr lang="en-US" sz="2800" dirty="0"/>
          </a:p>
        </p:txBody>
      </p:sp>
      <p:pic>
        <p:nvPicPr>
          <p:cNvPr id="5" name="Picture 4" descr="Screen Shot 2016-04-10 at 1.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1663" y="1089374"/>
            <a:ext cx="8246082" cy="3745724"/>
          </a:xfrm>
          <a:prstGeom prst="rect">
            <a:avLst/>
          </a:prstGeom>
        </p:spPr>
      </p:pic>
      <p:sp>
        <p:nvSpPr>
          <p:cNvPr id="6" name="Rectangle 5"/>
          <p:cNvSpPr/>
          <p:nvPr/>
        </p:nvSpPr>
        <p:spPr>
          <a:xfrm>
            <a:off x="234591" y="3340697"/>
            <a:ext cx="2022338" cy="436798"/>
          </a:xfrm>
          <a:prstGeom prst="rect">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30365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err="1" smtClean="0"/>
              <a:t>GitLab</a:t>
            </a:r>
            <a:r>
              <a:rPr lang="en-US" sz="2800" dirty="0" smtClean="0"/>
              <a:t> Ticketing</a:t>
            </a:r>
            <a:endParaRPr lang="en-US" sz="2800" dirty="0"/>
          </a:p>
        </p:txBody>
      </p:sp>
      <p:pic>
        <p:nvPicPr>
          <p:cNvPr id="5" name="Picture 4" descr="Screen Shot 2016-04-10 at 1.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1663" y="1089374"/>
            <a:ext cx="8246082" cy="3745724"/>
          </a:xfrm>
          <a:prstGeom prst="rect">
            <a:avLst/>
          </a:prstGeom>
        </p:spPr>
      </p:pic>
      <p:sp>
        <p:nvSpPr>
          <p:cNvPr id="6" name="Rectangle 5"/>
          <p:cNvSpPr/>
          <p:nvPr/>
        </p:nvSpPr>
        <p:spPr>
          <a:xfrm>
            <a:off x="2256929" y="2491367"/>
            <a:ext cx="2022338" cy="436798"/>
          </a:xfrm>
          <a:prstGeom prst="rect">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30365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err="1" smtClean="0"/>
              <a:t>GitLab</a:t>
            </a:r>
            <a:r>
              <a:rPr lang="en-US" sz="2800" dirty="0" smtClean="0"/>
              <a:t> Ticketing</a:t>
            </a:r>
            <a:endParaRPr lang="en-US" sz="2800" dirty="0"/>
          </a:p>
        </p:txBody>
      </p:sp>
      <p:pic>
        <p:nvPicPr>
          <p:cNvPr id="5" name="Picture 4" descr="Screen Shot 2016-04-10 at 1.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1663" y="1089374"/>
            <a:ext cx="8246082" cy="3745724"/>
          </a:xfrm>
          <a:prstGeom prst="rect">
            <a:avLst/>
          </a:prstGeom>
        </p:spPr>
      </p:pic>
      <p:sp>
        <p:nvSpPr>
          <p:cNvPr id="6" name="Rectangle 5"/>
          <p:cNvSpPr/>
          <p:nvPr/>
        </p:nvSpPr>
        <p:spPr>
          <a:xfrm>
            <a:off x="2742290" y="2960520"/>
            <a:ext cx="2709932" cy="1108173"/>
          </a:xfrm>
          <a:prstGeom prst="rect">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915687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4-10 at 1.47.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6871" y="1051677"/>
            <a:ext cx="6507566" cy="3817686"/>
          </a:xfrm>
          <a:prstGeom prst="rect">
            <a:avLst/>
          </a:prstGeom>
        </p:spPr>
      </p:pic>
      <p:sp>
        <p:nvSpPr>
          <p:cNvPr id="4" name="Title 1"/>
          <p:cNvSpPr>
            <a:spLocks noGrp="1"/>
          </p:cNvSpPr>
          <p:nvPr>
            <p:ph type="title"/>
          </p:nvPr>
        </p:nvSpPr>
        <p:spPr>
          <a:xfrm>
            <a:off x="-1" y="438626"/>
            <a:ext cx="9144001" cy="689134"/>
          </a:xfrm>
        </p:spPr>
        <p:txBody>
          <a:bodyPr>
            <a:normAutofit/>
          </a:bodyPr>
          <a:lstStyle/>
          <a:p>
            <a:pPr algn="l"/>
            <a:r>
              <a:rPr lang="en-US" sz="2800" dirty="0" err="1" smtClean="0"/>
              <a:t>GitLab</a:t>
            </a:r>
            <a:r>
              <a:rPr lang="en-US" sz="2800" dirty="0" smtClean="0"/>
              <a:t> Changes</a:t>
            </a:r>
            <a:endParaRPr lang="en-US" sz="2800" dirty="0"/>
          </a:p>
        </p:txBody>
      </p:sp>
    </p:spTree>
    <p:extLst>
      <p:ext uri="{BB962C8B-B14F-4D97-AF65-F5344CB8AC3E}">
        <p14:creationId xmlns:p14="http://schemas.microsoft.com/office/powerpoint/2010/main" val="36079132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4-10 at 1.47.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6871" y="1051677"/>
            <a:ext cx="6507566" cy="3817686"/>
          </a:xfrm>
          <a:prstGeom prst="rect">
            <a:avLst/>
          </a:prstGeom>
        </p:spPr>
      </p:pic>
      <p:sp>
        <p:nvSpPr>
          <p:cNvPr id="4" name="Title 1"/>
          <p:cNvSpPr>
            <a:spLocks noGrp="1"/>
          </p:cNvSpPr>
          <p:nvPr>
            <p:ph type="title"/>
          </p:nvPr>
        </p:nvSpPr>
        <p:spPr>
          <a:xfrm>
            <a:off x="-1" y="438626"/>
            <a:ext cx="9144001" cy="689134"/>
          </a:xfrm>
        </p:spPr>
        <p:txBody>
          <a:bodyPr>
            <a:normAutofit/>
          </a:bodyPr>
          <a:lstStyle/>
          <a:p>
            <a:pPr algn="l"/>
            <a:r>
              <a:rPr lang="en-US" sz="2800" dirty="0" err="1" smtClean="0"/>
              <a:t>GitLab</a:t>
            </a:r>
            <a:r>
              <a:rPr lang="en-US" sz="2800" dirty="0" smtClean="0"/>
              <a:t> Changes</a:t>
            </a:r>
            <a:endParaRPr lang="en-US" sz="2800" dirty="0"/>
          </a:p>
        </p:txBody>
      </p:sp>
      <p:sp>
        <p:nvSpPr>
          <p:cNvPr id="6" name="Rectangle 5"/>
          <p:cNvSpPr/>
          <p:nvPr/>
        </p:nvSpPr>
        <p:spPr>
          <a:xfrm>
            <a:off x="1136871" y="1820118"/>
            <a:ext cx="4938232" cy="541827"/>
          </a:xfrm>
          <a:prstGeom prst="rect">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21970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4-10 at 1.47.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6871" y="1051677"/>
            <a:ext cx="6507566" cy="3817686"/>
          </a:xfrm>
          <a:prstGeom prst="rect">
            <a:avLst/>
          </a:prstGeom>
        </p:spPr>
      </p:pic>
      <p:sp>
        <p:nvSpPr>
          <p:cNvPr id="4" name="Title 1"/>
          <p:cNvSpPr>
            <a:spLocks noGrp="1"/>
          </p:cNvSpPr>
          <p:nvPr>
            <p:ph type="title"/>
          </p:nvPr>
        </p:nvSpPr>
        <p:spPr>
          <a:xfrm>
            <a:off x="-1" y="438626"/>
            <a:ext cx="9144001" cy="689134"/>
          </a:xfrm>
        </p:spPr>
        <p:txBody>
          <a:bodyPr>
            <a:normAutofit/>
          </a:bodyPr>
          <a:lstStyle/>
          <a:p>
            <a:pPr algn="l"/>
            <a:r>
              <a:rPr lang="en-US" sz="2800" dirty="0" err="1" smtClean="0"/>
              <a:t>GitLab</a:t>
            </a:r>
            <a:r>
              <a:rPr lang="en-US" sz="2800" dirty="0" smtClean="0"/>
              <a:t> Changes</a:t>
            </a:r>
            <a:endParaRPr lang="en-US" sz="2800" dirty="0"/>
          </a:p>
        </p:txBody>
      </p:sp>
      <p:sp>
        <p:nvSpPr>
          <p:cNvPr id="6" name="Rectangle 5"/>
          <p:cNvSpPr/>
          <p:nvPr/>
        </p:nvSpPr>
        <p:spPr>
          <a:xfrm>
            <a:off x="1136871" y="2329717"/>
            <a:ext cx="6426672" cy="2539646"/>
          </a:xfrm>
          <a:prstGeom prst="rect">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419824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4-10 at 1.47.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6871" y="1051677"/>
            <a:ext cx="6507566" cy="3817686"/>
          </a:xfrm>
          <a:prstGeom prst="rect">
            <a:avLst/>
          </a:prstGeom>
        </p:spPr>
      </p:pic>
      <p:sp>
        <p:nvSpPr>
          <p:cNvPr id="4" name="Title 1"/>
          <p:cNvSpPr>
            <a:spLocks noGrp="1"/>
          </p:cNvSpPr>
          <p:nvPr>
            <p:ph type="title"/>
          </p:nvPr>
        </p:nvSpPr>
        <p:spPr>
          <a:xfrm>
            <a:off x="-1" y="438626"/>
            <a:ext cx="9144001" cy="689134"/>
          </a:xfrm>
        </p:spPr>
        <p:txBody>
          <a:bodyPr>
            <a:normAutofit/>
          </a:bodyPr>
          <a:lstStyle/>
          <a:p>
            <a:pPr algn="l"/>
            <a:r>
              <a:rPr lang="en-US" sz="2800" dirty="0" err="1" smtClean="0"/>
              <a:t>GitLab</a:t>
            </a:r>
            <a:r>
              <a:rPr lang="en-US" sz="2800" dirty="0" smtClean="0"/>
              <a:t> Changes</a:t>
            </a:r>
            <a:endParaRPr lang="en-US" sz="2800" dirty="0"/>
          </a:p>
        </p:txBody>
      </p:sp>
      <p:sp>
        <p:nvSpPr>
          <p:cNvPr id="6" name="Rectangle 5"/>
          <p:cNvSpPr/>
          <p:nvPr/>
        </p:nvSpPr>
        <p:spPr>
          <a:xfrm>
            <a:off x="6143909" y="1433098"/>
            <a:ext cx="1896376" cy="480562"/>
          </a:xfrm>
          <a:prstGeom prst="rect">
            <a:avLst/>
          </a:prstGeom>
          <a:noFill/>
          <a:ln w="57150" cmpd="sng">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54462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4239470" y="2916395"/>
            <a:ext cx="1609131" cy="1699125"/>
            <a:chOff x="7337361" y="2032550"/>
            <a:chExt cx="1189883" cy="1256430"/>
          </a:xfrm>
        </p:grpSpPr>
        <p:pic>
          <p:nvPicPr>
            <p:cNvPr id="10" name="Picture 9"/>
            <p:cNvPicPr>
              <a:picLocks noChangeAspect="1"/>
            </p:cNvPicPr>
            <p:nvPr/>
          </p:nvPicPr>
          <p:blipFill>
            <a:blip r:embed="rId3"/>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 Alternatives </a:t>
            </a:r>
            <a:endParaRPr lang="en-US" sz="2800" dirty="0"/>
          </a:p>
        </p:txBody>
      </p:sp>
      <p:grpSp>
        <p:nvGrpSpPr>
          <p:cNvPr id="7" name="Group 6"/>
          <p:cNvGrpSpPr/>
          <p:nvPr/>
        </p:nvGrpSpPr>
        <p:grpSpPr>
          <a:xfrm>
            <a:off x="291764" y="1933006"/>
            <a:ext cx="1514567" cy="2028184"/>
            <a:chOff x="3842582" y="1899411"/>
            <a:chExt cx="1030187" cy="1379542"/>
          </a:xfrm>
        </p:grpSpPr>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68502" y="1899411"/>
              <a:ext cx="1004267" cy="1004267"/>
            </a:xfrm>
            <a:prstGeom prst="rect">
              <a:avLst/>
            </a:prstGeom>
          </p:spPr>
        </p:pic>
        <p:sp>
          <p:nvSpPr>
            <p:cNvPr id="3" name="TextBox 2"/>
            <p:cNvSpPr txBox="1"/>
            <p:nvPr/>
          </p:nvSpPr>
          <p:spPr>
            <a:xfrm>
              <a:off x="3842582" y="2817288"/>
              <a:ext cx="1004267" cy="461665"/>
            </a:xfrm>
            <a:prstGeom prst="rect">
              <a:avLst/>
            </a:prstGeom>
            <a:noFill/>
          </p:spPr>
          <p:txBody>
            <a:bodyPr wrap="square" rtlCol="0">
              <a:spAutoFit/>
            </a:bodyPr>
            <a:lstStyle/>
            <a:p>
              <a:pPr algn="ctr"/>
              <a:r>
                <a:rPr lang="en-US" sz="2400" dirty="0" err="1" smtClean="0">
                  <a:solidFill>
                    <a:srgbClr val="EA3720"/>
                  </a:solidFill>
                </a:rPr>
                <a:t>Git</a:t>
              </a:r>
              <a:endParaRPr lang="en-US" sz="2400" dirty="0">
                <a:solidFill>
                  <a:srgbClr val="EA3720"/>
                </a:solidFill>
              </a:endParaRPr>
            </a:p>
          </p:txBody>
        </p:sp>
      </p:grpSp>
      <p:pic>
        <p:nvPicPr>
          <p:cNvPr id="16" name="Picture 15"/>
          <p:cNvPicPr>
            <a:picLocks noChangeAspect="1"/>
          </p:cNvPicPr>
          <p:nvPr/>
        </p:nvPicPr>
        <p:blipFill>
          <a:blip r:embed="rId5"/>
          <a:stretch>
            <a:fillRect/>
          </a:stretch>
        </p:blipFill>
        <p:spPr>
          <a:xfrm>
            <a:off x="6711141" y="1933006"/>
            <a:ext cx="1523818" cy="1523818"/>
          </a:xfrm>
          <a:prstGeom prst="rect">
            <a:avLst/>
          </a:prstGeom>
        </p:spPr>
      </p:pic>
      <p:pic>
        <p:nvPicPr>
          <p:cNvPr id="21" name="Picture 20"/>
          <p:cNvPicPr>
            <a:picLocks noChangeAspect="1"/>
          </p:cNvPicPr>
          <p:nvPr/>
        </p:nvPicPr>
        <p:blipFill>
          <a:blip r:embed="rId6"/>
          <a:stretch>
            <a:fillRect/>
          </a:stretch>
        </p:blipFill>
        <p:spPr>
          <a:xfrm>
            <a:off x="3599875" y="1344280"/>
            <a:ext cx="2823070" cy="936185"/>
          </a:xfrm>
          <a:prstGeom prst="rect">
            <a:avLst/>
          </a:prstGeom>
        </p:spPr>
      </p:pic>
      <p:sp>
        <p:nvSpPr>
          <p:cNvPr id="22" name="Right Arrow 21"/>
          <p:cNvSpPr/>
          <p:nvPr/>
        </p:nvSpPr>
        <p:spPr>
          <a:xfrm>
            <a:off x="2087053" y="2370034"/>
            <a:ext cx="1439904" cy="647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672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Leading Questions</a:t>
            </a:r>
            <a:endParaRPr lang="en-US" sz="4000" dirty="0"/>
          </a:p>
        </p:txBody>
      </p:sp>
      <p:sp>
        <p:nvSpPr>
          <p:cNvPr id="8" name="Content Placeholder 2"/>
          <p:cNvSpPr>
            <a:spLocks noGrp="1"/>
          </p:cNvSpPr>
          <p:nvPr>
            <p:ph idx="1"/>
          </p:nvPr>
        </p:nvSpPr>
        <p:spPr>
          <a:xfrm>
            <a:off x="240265" y="1452625"/>
            <a:ext cx="8778239" cy="3378725"/>
          </a:xfrm>
        </p:spPr>
        <p:txBody>
          <a:bodyPr>
            <a:normAutofit lnSpcReduction="10000"/>
          </a:bodyPr>
          <a:lstStyle/>
          <a:p>
            <a:pPr>
              <a:lnSpc>
                <a:spcPct val="130000"/>
              </a:lnSpc>
            </a:pPr>
            <a:r>
              <a:rPr lang="en-US" dirty="0" smtClean="0"/>
              <a:t>Who thinks their change system works well?</a:t>
            </a:r>
          </a:p>
          <a:p>
            <a:pPr lvl="1">
              <a:lnSpc>
                <a:spcPct val="130000"/>
              </a:lnSpc>
            </a:pPr>
            <a:r>
              <a:rPr lang="en-US" dirty="0" smtClean="0"/>
              <a:t>I assume your manager is here</a:t>
            </a:r>
          </a:p>
          <a:p>
            <a:pPr>
              <a:lnSpc>
                <a:spcPct val="130000"/>
              </a:lnSpc>
            </a:pPr>
            <a:r>
              <a:rPr lang="en-US" dirty="0" smtClean="0"/>
              <a:t>Who lab tests 100% of changes? </a:t>
            </a:r>
          </a:p>
          <a:p>
            <a:pPr marL="0" indent="0">
              <a:lnSpc>
                <a:spcPct val="130000"/>
              </a:lnSpc>
              <a:buNone/>
            </a:pPr>
            <a:r>
              <a:rPr lang="en-US" dirty="0" smtClean="0"/>
              <a:t> </a:t>
            </a:r>
            <a:endParaRPr lang="en-US" dirty="0" smtClean="0"/>
          </a:p>
          <a:p>
            <a:pPr marL="457200" lvl="1" indent="0">
              <a:lnSpc>
                <a:spcPct val="130000"/>
              </a:lnSpc>
              <a:buNone/>
            </a:pPr>
            <a:r>
              <a:rPr lang="en-US" dirty="0" smtClean="0"/>
              <a:t> </a:t>
            </a:r>
            <a:endParaRPr lang="en-US" dirty="0" smtClean="0"/>
          </a:p>
          <a:p>
            <a:pPr>
              <a:lnSpc>
                <a:spcPct val="130000"/>
              </a:lnSpc>
            </a:pPr>
            <a:endParaRPr lang="en-US" dirty="0"/>
          </a:p>
        </p:txBody>
      </p:sp>
    </p:spTree>
    <p:extLst>
      <p:ext uri="{BB962C8B-B14F-4D97-AF65-F5344CB8AC3E}">
        <p14:creationId xmlns:p14="http://schemas.microsoft.com/office/powerpoint/2010/main" val="312963490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71042" y="1930385"/>
            <a:ext cx="1558374" cy="1645530"/>
            <a:chOff x="7337361" y="2032550"/>
            <a:chExt cx="1189883" cy="1256430"/>
          </a:xfrm>
        </p:grpSpPr>
        <p:pic>
          <p:nvPicPr>
            <p:cNvPr id="10" name="Picture 9"/>
            <p:cNvPicPr>
              <a:picLocks noChangeAspect="1"/>
            </p:cNvPicPr>
            <p:nvPr/>
          </p:nvPicPr>
          <p:blipFill>
            <a:blip r:embed="rId3"/>
            <a:stretch>
              <a:fillRect/>
            </a:stretch>
          </p:blipFill>
          <p:spPr>
            <a:xfrm>
              <a:off x="7442130" y="2032550"/>
              <a:ext cx="1007457" cy="929961"/>
            </a:xfrm>
            <a:prstGeom prst="rect">
              <a:avLst/>
            </a:prstGeom>
          </p:spPr>
        </p:pic>
        <p:sp>
          <p:nvSpPr>
            <p:cNvPr id="9" name="TextBox 8"/>
            <p:cNvSpPr txBox="1"/>
            <p:nvPr/>
          </p:nvSpPr>
          <p:spPr>
            <a:xfrm>
              <a:off x="7337361" y="2888870"/>
              <a:ext cx="1189883" cy="400110"/>
            </a:xfrm>
            <a:prstGeom prst="rect">
              <a:avLst/>
            </a:prstGeom>
            <a:noFill/>
          </p:spPr>
          <p:txBody>
            <a:bodyPr wrap="square" rtlCol="0">
              <a:spAutoFit/>
            </a:bodyPr>
            <a:lstStyle/>
            <a:p>
              <a:pPr algn="ctr"/>
              <a:r>
                <a:rPr lang="en-US" sz="2000" dirty="0" err="1" smtClean="0">
                  <a:solidFill>
                    <a:srgbClr val="FB560F"/>
                  </a:solidFill>
                </a:rPr>
                <a:t>GitLab</a:t>
              </a:r>
              <a:endParaRPr lang="en-US" sz="2000" dirty="0">
                <a:solidFill>
                  <a:srgbClr val="FB560F"/>
                </a:solidFill>
              </a:endParaRPr>
            </a:p>
          </p:txBody>
        </p:sp>
      </p:grpSp>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 Alternatives </a:t>
            </a:r>
            <a:endParaRPr lang="en-US" sz="2800" dirty="0"/>
          </a:p>
        </p:txBody>
      </p:sp>
      <p:pic>
        <p:nvPicPr>
          <p:cNvPr id="18" name="Picture 17"/>
          <p:cNvPicPr>
            <a:picLocks noChangeAspect="1"/>
          </p:cNvPicPr>
          <p:nvPr/>
        </p:nvPicPr>
        <p:blipFill>
          <a:blip r:embed="rId4"/>
          <a:stretch>
            <a:fillRect/>
          </a:stretch>
        </p:blipFill>
        <p:spPr>
          <a:xfrm>
            <a:off x="5616034" y="2196176"/>
            <a:ext cx="2667834" cy="855720"/>
          </a:xfrm>
          <a:prstGeom prst="rect">
            <a:avLst/>
          </a:prstGeom>
        </p:spPr>
      </p:pic>
      <p:pic>
        <p:nvPicPr>
          <p:cNvPr id="19" name="Picture 18"/>
          <p:cNvPicPr>
            <a:picLocks noChangeAspect="1"/>
          </p:cNvPicPr>
          <p:nvPr/>
        </p:nvPicPr>
        <p:blipFill>
          <a:blip r:embed="rId5"/>
          <a:stretch>
            <a:fillRect/>
          </a:stretch>
        </p:blipFill>
        <p:spPr>
          <a:xfrm>
            <a:off x="3951394" y="3408215"/>
            <a:ext cx="2552701" cy="816864"/>
          </a:xfrm>
          <a:prstGeom prst="rect">
            <a:avLst/>
          </a:prstGeom>
        </p:spPr>
      </p:pic>
      <p:pic>
        <p:nvPicPr>
          <p:cNvPr id="20" name="Picture 19"/>
          <p:cNvPicPr>
            <a:picLocks noChangeAspect="1"/>
          </p:cNvPicPr>
          <p:nvPr/>
        </p:nvPicPr>
        <p:blipFill>
          <a:blip r:embed="rId6"/>
          <a:stretch>
            <a:fillRect/>
          </a:stretch>
        </p:blipFill>
        <p:spPr>
          <a:xfrm>
            <a:off x="3886388" y="1233871"/>
            <a:ext cx="2906363" cy="696514"/>
          </a:xfrm>
          <a:prstGeom prst="rect">
            <a:avLst/>
          </a:prstGeom>
        </p:spPr>
      </p:pic>
      <p:sp>
        <p:nvSpPr>
          <p:cNvPr id="21" name="Right Arrow 20"/>
          <p:cNvSpPr/>
          <p:nvPr/>
        </p:nvSpPr>
        <p:spPr>
          <a:xfrm>
            <a:off x="1799627" y="2200168"/>
            <a:ext cx="1439904" cy="647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783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 Alternatives </a:t>
            </a:r>
            <a:endParaRPr lang="en-US" sz="2800" dirty="0"/>
          </a:p>
        </p:txBody>
      </p:sp>
      <p:grpSp>
        <p:nvGrpSpPr>
          <p:cNvPr id="12" name="Group 11"/>
          <p:cNvGrpSpPr/>
          <p:nvPr/>
        </p:nvGrpSpPr>
        <p:grpSpPr>
          <a:xfrm>
            <a:off x="312755" y="2159724"/>
            <a:ext cx="1388497" cy="1641997"/>
            <a:chOff x="4968640" y="1985948"/>
            <a:chExt cx="1159168" cy="1407899"/>
          </a:xfrm>
        </p:grpSpPr>
        <p:pic>
          <p:nvPicPr>
            <p:cNvPr id="4" name="Picture 3"/>
            <p:cNvPicPr>
              <a:picLocks noChangeAspect="1"/>
            </p:cNvPicPr>
            <p:nvPr/>
          </p:nvPicPr>
          <p:blipFill>
            <a:blip r:embed="rId3"/>
            <a:stretch>
              <a:fillRect/>
            </a:stretch>
          </p:blipFill>
          <p:spPr>
            <a:xfrm>
              <a:off x="5132797" y="1985948"/>
              <a:ext cx="824815" cy="1060477"/>
            </a:xfrm>
            <a:prstGeom prst="rect">
              <a:avLst/>
            </a:prstGeom>
          </p:spPr>
        </p:pic>
        <p:sp>
          <p:nvSpPr>
            <p:cNvPr id="11" name="TextBox 10"/>
            <p:cNvSpPr txBox="1"/>
            <p:nvPr/>
          </p:nvSpPr>
          <p:spPr>
            <a:xfrm>
              <a:off x="4968640" y="2747516"/>
              <a:ext cx="1159168" cy="646331"/>
            </a:xfrm>
            <a:prstGeom prst="rect">
              <a:avLst/>
            </a:prstGeom>
            <a:noFill/>
          </p:spPr>
          <p:txBody>
            <a:bodyPr wrap="square" rtlCol="0">
              <a:spAutoFit/>
            </a:bodyPr>
            <a:lstStyle/>
            <a:p>
              <a:pPr algn="ctr"/>
              <a:r>
                <a:rPr lang="en-US" dirty="0" smtClean="0">
                  <a:solidFill>
                    <a:srgbClr val="6083B6"/>
                  </a:solidFill>
                </a:rPr>
                <a:t>Virtual Box</a:t>
              </a:r>
              <a:endParaRPr lang="en-US" dirty="0">
                <a:solidFill>
                  <a:srgbClr val="6083B6"/>
                </a:solidFill>
              </a:endParaRPr>
            </a:p>
          </p:txBody>
        </p:sp>
      </p:grpSp>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494601" y="1200560"/>
            <a:ext cx="1577423" cy="1253732"/>
          </a:xfrm>
          <a:prstGeom prst="rect">
            <a:avLst/>
          </a:prstGeom>
        </p:spPr>
      </p:pic>
      <p:pic>
        <p:nvPicPr>
          <p:cNvPr id="16" name="Picture 15"/>
          <p:cNvPicPr>
            <a:picLocks noChangeAspect="1"/>
          </p:cNvPicPr>
          <p:nvPr/>
        </p:nvPicPr>
        <p:blipFill>
          <a:blip r:embed="rId5"/>
          <a:stretch>
            <a:fillRect/>
          </a:stretch>
        </p:blipFill>
        <p:spPr>
          <a:xfrm>
            <a:off x="5217632" y="2288796"/>
            <a:ext cx="2334648" cy="100056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39989" y="3704696"/>
            <a:ext cx="2020513" cy="639303"/>
          </a:xfrm>
          <a:prstGeom prst="rect">
            <a:avLst/>
          </a:prstGeom>
        </p:spPr>
      </p:pic>
      <p:sp>
        <p:nvSpPr>
          <p:cNvPr id="21" name="Right Arrow 20"/>
          <p:cNvSpPr/>
          <p:nvPr/>
        </p:nvSpPr>
        <p:spPr>
          <a:xfrm>
            <a:off x="1701252" y="2454292"/>
            <a:ext cx="1439904" cy="647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783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 Alternatives </a:t>
            </a:r>
            <a:endParaRPr lang="en-US" sz="2800" dirty="0"/>
          </a:p>
        </p:txBody>
      </p:sp>
      <p:pic>
        <p:nvPicPr>
          <p:cNvPr id="5" name="Picture 4"/>
          <p:cNvPicPr>
            <a:picLocks noChangeAspect="1"/>
          </p:cNvPicPr>
          <p:nvPr/>
        </p:nvPicPr>
        <p:blipFill>
          <a:blip r:embed="rId3"/>
          <a:stretch>
            <a:fillRect/>
          </a:stretch>
        </p:blipFill>
        <p:spPr>
          <a:xfrm>
            <a:off x="327073" y="2182516"/>
            <a:ext cx="1444495" cy="1414403"/>
          </a:xfrm>
          <a:prstGeom prst="rect">
            <a:avLst/>
          </a:prstGeom>
        </p:spPr>
      </p:pic>
      <p:pic>
        <p:nvPicPr>
          <p:cNvPr id="14" name="Picture 13"/>
          <p:cNvPicPr>
            <a:picLocks noChangeAspect="1"/>
          </p:cNvPicPr>
          <p:nvPr/>
        </p:nvPicPr>
        <p:blipFill>
          <a:blip r:embed="rId4"/>
          <a:stretch>
            <a:fillRect/>
          </a:stretch>
        </p:blipFill>
        <p:spPr>
          <a:xfrm>
            <a:off x="3945835" y="1297031"/>
            <a:ext cx="1639530" cy="1617766"/>
          </a:xfrm>
          <a:prstGeom prst="rect">
            <a:avLst/>
          </a:prstGeom>
        </p:spPr>
      </p:pic>
      <p:pic>
        <p:nvPicPr>
          <p:cNvPr id="16" name="Picture 15"/>
          <p:cNvPicPr>
            <a:picLocks noChangeAspect="1"/>
          </p:cNvPicPr>
          <p:nvPr/>
        </p:nvPicPr>
        <p:blipFill>
          <a:blip r:embed="rId5"/>
          <a:stretch>
            <a:fillRect/>
          </a:stretch>
        </p:blipFill>
        <p:spPr>
          <a:xfrm>
            <a:off x="4479674" y="3271939"/>
            <a:ext cx="1450983" cy="1431722"/>
          </a:xfrm>
          <a:prstGeom prst="rect">
            <a:avLst/>
          </a:prstGeom>
        </p:spPr>
      </p:pic>
      <p:pic>
        <p:nvPicPr>
          <p:cNvPr id="17" name="Picture 16"/>
          <p:cNvPicPr>
            <a:picLocks noChangeAspect="1"/>
          </p:cNvPicPr>
          <p:nvPr/>
        </p:nvPicPr>
        <p:blipFill>
          <a:blip r:embed="rId6"/>
          <a:stretch>
            <a:fillRect/>
          </a:stretch>
        </p:blipFill>
        <p:spPr>
          <a:xfrm>
            <a:off x="5930656" y="2105914"/>
            <a:ext cx="1794673" cy="1124830"/>
          </a:xfrm>
          <a:prstGeom prst="rect">
            <a:avLst/>
          </a:prstGeom>
        </p:spPr>
      </p:pic>
      <p:sp>
        <p:nvSpPr>
          <p:cNvPr id="21" name="Right Arrow 20"/>
          <p:cNvSpPr/>
          <p:nvPr/>
        </p:nvSpPr>
        <p:spPr>
          <a:xfrm>
            <a:off x="1952022" y="2397670"/>
            <a:ext cx="1439904" cy="647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53456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38626"/>
            <a:ext cx="9144001" cy="689134"/>
          </a:xfrm>
        </p:spPr>
        <p:txBody>
          <a:bodyPr>
            <a:normAutofit/>
          </a:bodyPr>
          <a:lstStyle/>
          <a:p>
            <a:pPr algn="l"/>
            <a:r>
              <a:rPr lang="en-US" sz="2800" dirty="0" err="1" smtClean="0"/>
              <a:t>NetDevOps</a:t>
            </a:r>
            <a:r>
              <a:rPr lang="en-US" sz="2800" dirty="0" smtClean="0"/>
              <a:t> Toolbox Alternatives </a:t>
            </a:r>
            <a:endParaRPr lang="en-US" sz="2800" dirty="0"/>
          </a:p>
        </p:txBody>
      </p:sp>
      <p:pic>
        <p:nvPicPr>
          <p:cNvPr id="15" name="Picture 14"/>
          <p:cNvPicPr>
            <a:picLocks noChangeAspect="1"/>
          </p:cNvPicPr>
          <p:nvPr/>
        </p:nvPicPr>
        <p:blipFill>
          <a:blip r:embed="rId3"/>
          <a:stretch>
            <a:fillRect/>
          </a:stretch>
        </p:blipFill>
        <p:spPr>
          <a:xfrm>
            <a:off x="242793" y="2171651"/>
            <a:ext cx="1617757" cy="1546980"/>
          </a:xfrm>
          <a:prstGeom prst="rect">
            <a:avLst/>
          </a:prstGeom>
        </p:spPr>
      </p:pic>
      <p:pic>
        <p:nvPicPr>
          <p:cNvPr id="14" name="Picture 13"/>
          <p:cNvPicPr>
            <a:picLocks noChangeAspect="1"/>
          </p:cNvPicPr>
          <p:nvPr/>
        </p:nvPicPr>
        <p:blipFill>
          <a:blip r:embed="rId4"/>
          <a:stretch>
            <a:fillRect/>
          </a:stretch>
        </p:blipFill>
        <p:spPr>
          <a:xfrm>
            <a:off x="3551638" y="1425801"/>
            <a:ext cx="1501045" cy="1501045"/>
          </a:xfrm>
          <a:prstGeom prst="rect">
            <a:avLst/>
          </a:prstGeom>
        </p:spPr>
      </p:pic>
      <p:sp>
        <p:nvSpPr>
          <p:cNvPr id="16" name="TextBox 15"/>
          <p:cNvSpPr txBox="1"/>
          <p:nvPr/>
        </p:nvSpPr>
        <p:spPr>
          <a:xfrm>
            <a:off x="3895904" y="1133094"/>
            <a:ext cx="1488441" cy="400110"/>
          </a:xfrm>
          <a:prstGeom prst="rect">
            <a:avLst/>
          </a:prstGeom>
          <a:noFill/>
        </p:spPr>
        <p:txBody>
          <a:bodyPr wrap="square" rtlCol="0">
            <a:spAutoFit/>
          </a:bodyPr>
          <a:lstStyle/>
          <a:p>
            <a:r>
              <a:rPr lang="en-US" sz="2000" dirty="0" smtClean="0">
                <a:solidFill>
                  <a:srgbClr val="0E0C48"/>
                </a:solidFill>
              </a:rPr>
              <a:t>Beaker</a:t>
            </a:r>
            <a:endParaRPr lang="en-US" sz="2000" dirty="0">
              <a:solidFill>
                <a:srgbClr val="0E0C48"/>
              </a:solidFill>
            </a:endParaRPr>
          </a:p>
        </p:txBody>
      </p:sp>
      <p:pic>
        <p:nvPicPr>
          <p:cNvPr id="17" name="Picture 16"/>
          <p:cNvPicPr>
            <a:picLocks noChangeAspect="1"/>
          </p:cNvPicPr>
          <p:nvPr/>
        </p:nvPicPr>
        <p:blipFill>
          <a:blip r:embed="rId5"/>
          <a:stretch>
            <a:fillRect/>
          </a:stretch>
        </p:blipFill>
        <p:spPr>
          <a:xfrm>
            <a:off x="6045837" y="2084170"/>
            <a:ext cx="1121329" cy="1045163"/>
          </a:xfrm>
          <a:prstGeom prst="rect">
            <a:avLst/>
          </a:prstGeom>
        </p:spPr>
      </p:pic>
      <p:sp>
        <p:nvSpPr>
          <p:cNvPr id="21" name="TextBox 20"/>
          <p:cNvSpPr txBox="1"/>
          <p:nvPr/>
        </p:nvSpPr>
        <p:spPr>
          <a:xfrm>
            <a:off x="6762697" y="1789134"/>
            <a:ext cx="2216483" cy="369332"/>
          </a:xfrm>
          <a:prstGeom prst="rect">
            <a:avLst/>
          </a:prstGeom>
          <a:noFill/>
        </p:spPr>
        <p:txBody>
          <a:bodyPr wrap="square" rtlCol="0">
            <a:spAutoFit/>
          </a:bodyPr>
          <a:lstStyle/>
          <a:p>
            <a:r>
              <a:rPr lang="en-US" dirty="0" smtClean="0">
                <a:solidFill>
                  <a:srgbClr val="E6000E"/>
                </a:solidFill>
              </a:rPr>
              <a:t>Matt </a:t>
            </a:r>
            <a:r>
              <a:rPr lang="en-US" dirty="0" err="1" smtClean="0">
                <a:solidFill>
                  <a:srgbClr val="E6000E"/>
                </a:solidFill>
              </a:rPr>
              <a:t>Oswalt’s</a:t>
            </a:r>
            <a:r>
              <a:rPr lang="en-US" dirty="0" smtClean="0">
                <a:solidFill>
                  <a:srgbClr val="E6000E"/>
                </a:solidFill>
              </a:rPr>
              <a:t> </a:t>
            </a:r>
            <a:r>
              <a:rPr lang="en-US" dirty="0" err="1" smtClean="0">
                <a:solidFill>
                  <a:srgbClr val="E6000E"/>
                </a:solidFill>
              </a:rPr>
              <a:t>ToDD</a:t>
            </a:r>
            <a:endParaRPr lang="en-US" dirty="0">
              <a:solidFill>
                <a:srgbClr val="E6000E"/>
              </a:solidFill>
            </a:endParaRPr>
          </a:p>
        </p:txBody>
      </p:sp>
      <p:pic>
        <p:nvPicPr>
          <p:cNvPr id="22" name="Picture 21"/>
          <p:cNvPicPr>
            <a:picLocks noChangeAspect="1"/>
          </p:cNvPicPr>
          <p:nvPr/>
        </p:nvPicPr>
        <p:blipFill>
          <a:blip r:embed="rId6"/>
          <a:stretch>
            <a:fillRect/>
          </a:stretch>
        </p:blipFill>
        <p:spPr>
          <a:xfrm>
            <a:off x="4557465" y="3291110"/>
            <a:ext cx="1368868" cy="1368868"/>
          </a:xfrm>
          <a:prstGeom prst="rect">
            <a:avLst/>
          </a:prstGeom>
        </p:spPr>
      </p:pic>
      <p:sp>
        <p:nvSpPr>
          <p:cNvPr id="23" name="Right Arrow 22"/>
          <p:cNvSpPr/>
          <p:nvPr/>
        </p:nvSpPr>
        <p:spPr>
          <a:xfrm>
            <a:off x="2111734" y="2397670"/>
            <a:ext cx="1439904" cy="6471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783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smtClean="0"/>
              <a:t>Wrap Up</a:t>
            </a:r>
            <a:endParaRPr lang="en-US" sz="2800" dirty="0"/>
          </a:p>
        </p:txBody>
      </p:sp>
    </p:spTree>
    <p:extLst>
      <p:ext uri="{BB962C8B-B14F-4D97-AF65-F5344CB8AC3E}">
        <p14:creationId xmlns:p14="http://schemas.microsoft.com/office/powerpoint/2010/main" val="373025799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smtClean="0"/>
              <a:t>Wrap Up</a:t>
            </a:r>
            <a:endParaRPr lang="en-US" sz="2800" dirty="0"/>
          </a:p>
        </p:txBody>
      </p:sp>
      <p:sp>
        <p:nvSpPr>
          <p:cNvPr id="5" name="TextBox 4"/>
          <p:cNvSpPr txBox="1"/>
          <p:nvPr/>
        </p:nvSpPr>
        <p:spPr>
          <a:xfrm>
            <a:off x="263769" y="1261233"/>
            <a:ext cx="4168780" cy="1754327"/>
          </a:xfrm>
          <a:prstGeom prst="rect">
            <a:avLst/>
          </a:prstGeom>
          <a:noFill/>
        </p:spPr>
        <p:txBody>
          <a:bodyPr wrap="none" rtlCol="0">
            <a:spAutoFit/>
          </a:bodyPr>
          <a:lstStyle/>
          <a:p>
            <a:r>
              <a:rPr lang="en-US" sz="3600" dirty="0" smtClean="0"/>
              <a:t>There’s a better way!</a:t>
            </a:r>
          </a:p>
          <a:p>
            <a:r>
              <a:rPr lang="en-US" sz="3600" dirty="0" smtClean="0"/>
              <a:t> </a:t>
            </a:r>
            <a:endParaRPr lang="en-US" sz="3600" dirty="0" smtClean="0"/>
          </a:p>
          <a:p>
            <a:endParaRPr lang="en-US" sz="3600" b="1" dirty="0" smtClean="0"/>
          </a:p>
        </p:txBody>
      </p:sp>
      <p:pic>
        <p:nvPicPr>
          <p:cNvPr id="3" name="Picture 2"/>
          <p:cNvPicPr>
            <a:picLocks noChangeAspect="1"/>
          </p:cNvPicPr>
          <p:nvPr/>
        </p:nvPicPr>
        <p:blipFill>
          <a:blip r:embed="rId3"/>
          <a:stretch>
            <a:fillRect/>
          </a:stretch>
        </p:blipFill>
        <p:spPr>
          <a:xfrm>
            <a:off x="6775577" y="1067728"/>
            <a:ext cx="2257105" cy="3402671"/>
          </a:xfrm>
          <a:prstGeom prst="rect">
            <a:avLst/>
          </a:prstGeom>
        </p:spPr>
      </p:pic>
    </p:spTree>
    <p:extLst>
      <p:ext uri="{BB962C8B-B14F-4D97-AF65-F5344CB8AC3E}">
        <p14:creationId xmlns:p14="http://schemas.microsoft.com/office/powerpoint/2010/main" val="329542181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smtClean="0"/>
              <a:t>Wrap Up</a:t>
            </a:r>
            <a:endParaRPr lang="en-US" sz="2800" dirty="0"/>
          </a:p>
        </p:txBody>
      </p:sp>
      <p:sp>
        <p:nvSpPr>
          <p:cNvPr id="5" name="TextBox 4"/>
          <p:cNvSpPr txBox="1"/>
          <p:nvPr/>
        </p:nvSpPr>
        <p:spPr>
          <a:xfrm>
            <a:off x="263769" y="1261233"/>
            <a:ext cx="4309668" cy="2308324"/>
          </a:xfrm>
          <a:prstGeom prst="rect">
            <a:avLst/>
          </a:prstGeom>
          <a:noFill/>
        </p:spPr>
        <p:txBody>
          <a:bodyPr wrap="none" rtlCol="0">
            <a:spAutoFit/>
          </a:bodyPr>
          <a:lstStyle/>
          <a:p>
            <a:r>
              <a:rPr lang="en-US" sz="3600" dirty="0" smtClean="0"/>
              <a:t>There’s a better way!</a:t>
            </a:r>
          </a:p>
          <a:p>
            <a:r>
              <a:rPr lang="en-US" sz="3600" dirty="0" smtClean="0"/>
              <a:t>Infrastructure as code</a:t>
            </a:r>
          </a:p>
          <a:p>
            <a:r>
              <a:rPr lang="en-US" sz="3600" dirty="0" smtClean="0"/>
              <a:t> </a:t>
            </a:r>
            <a:endParaRPr lang="en-US" sz="3600" dirty="0" smtClean="0"/>
          </a:p>
          <a:p>
            <a:endParaRPr lang="en-US" sz="3600" b="1" dirty="0" smtClean="0"/>
          </a:p>
        </p:txBody>
      </p:sp>
      <p:pic>
        <p:nvPicPr>
          <p:cNvPr id="3" name="Picture 2"/>
          <p:cNvPicPr>
            <a:picLocks noChangeAspect="1"/>
          </p:cNvPicPr>
          <p:nvPr/>
        </p:nvPicPr>
        <p:blipFill>
          <a:blip r:embed="rId3"/>
          <a:stretch>
            <a:fillRect/>
          </a:stretch>
        </p:blipFill>
        <p:spPr>
          <a:xfrm>
            <a:off x="6775577" y="1067728"/>
            <a:ext cx="2257105" cy="3402671"/>
          </a:xfrm>
          <a:prstGeom prst="rect">
            <a:avLst/>
          </a:prstGeom>
        </p:spPr>
      </p:pic>
    </p:spTree>
    <p:extLst>
      <p:ext uri="{BB962C8B-B14F-4D97-AF65-F5344CB8AC3E}">
        <p14:creationId xmlns:p14="http://schemas.microsoft.com/office/powerpoint/2010/main" val="329542181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smtClean="0"/>
              <a:t>Wrap Up</a:t>
            </a:r>
            <a:endParaRPr lang="en-US" sz="2800" dirty="0"/>
          </a:p>
        </p:txBody>
      </p:sp>
      <p:sp>
        <p:nvSpPr>
          <p:cNvPr id="5" name="TextBox 4"/>
          <p:cNvSpPr txBox="1"/>
          <p:nvPr/>
        </p:nvSpPr>
        <p:spPr>
          <a:xfrm>
            <a:off x="263769" y="1261233"/>
            <a:ext cx="4583331" cy="2862322"/>
          </a:xfrm>
          <a:prstGeom prst="rect">
            <a:avLst/>
          </a:prstGeom>
          <a:noFill/>
        </p:spPr>
        <p:txBody>
          <a:bodyPr wrap="none" rtlCol="0">
            <a:spAutoFit/>
          </a:bodyPr>
          <a:lstStyle/>
          <a:p>
            <a:r>
              <a:rPr lang="en-US" sz="3600" dirty="0" smtClean="0"/>
              <a:t>There’s a better way!</a:t>
            </a:r>
          </a:p>
          <a:p>
            <a:r>
              <a:rPr lang="en-US" sz="3600" dirty="0" smtClean="0"/>
              <a:t>Infrastructure as code</a:t>
            </a:r>
          </a:p>
          <a:p>
            <a:r>
              <a:rPr lang="en-US" sz="3600" dirty="0" smtClean="0"/>
              <a:t>Automate all the things</a:t>
            </a:r>
          </a:p>
          <a:p>
            <a:r>
              <a:rPr lang="en-US" sz="3600" dirty="0" smtClean="0"/>
              <a:t> </a:t>
            </a:r>
            <a:endParaRPr lang="en-US" sz="3600" dirty="0" smtClean="0"/>
          </a:p>
          <a:p>
            <a:endParaRPr lang="en-US" sz="3600" b="1" dirty="0" smtClean="0"/>
          </a:p>
        </p:txBody>
      </p:sp>
      <p:pic>
        <p:nvPicPr>
          <p:cNvPr id="3" name="Picture 2"/>
          <p:cNvPicPr>
            <a:picLocks noChangeAspect="1"/>
          </p:cNvPicPr>
          <p:nvPr/>
        </p:nvPicPr>
        <p:blipFill>
          <a:blip r:embed="rId3"/>
          <a:stretch>
            <a:fillRect/>
          </a:stretch>
        </p:blipFill>
        <p:spPr>
          <a:xfrm>
            <a:off x="6775577" y="1067728"/>
            <a:ext cx="2257105" cy="3402671"/>
          </a:xfrm>
          <a:prstGeom prst="rect">
            <a:avLst/>
          </a:prstGeom>
        </p:spPr>
      </p:pic>
    </p:spTree>
    <p:extLst>
      <p:ext uri="{BB962C8B-B14F-4D97-AF65-F5344CB8AC3E}">
        <p14:creationId xmlns:p14="http://schemas.microsoft.com/office/powerpoint/2010/main" val="329542181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smtClean="0"/>
              <a:t>Wrap Up</a:t>
            </a:r>
            <a:endParaRPr lang="en-US" sz="2800" dirty="0"/>
          </a:p>
        </p:txBody>
      </p:sp>
      <p:sp>
        <p:nvSpPr>
          <p:cNvPr id="5" name="TextBox 4"/>
          <p:cNvSpPr txBox="1"/>
          <p:nvPr/>
        </p:nvSpPr>
        <p:spPr>
          <a:xfrm>
            <a:off x="263769" y="1261233"/>
            <a:ext cx="6440360" cy="3416320"/>
          </a:xfrm>
          <a:prstGeom prst="rect">
            <a:avLst/>
          </a:prstGeom>
          <a:noFill/>
        </p:spPr>
        <p:txBody>
          <a:bodyPr wrap="none" rtlCol="0">
            <a:spAutoFit/>
          </a:bodyPr>
          <a:lstStyle/>
          <a:p>
            <a:r>
              <a:rPr lang="en-US" sz="3600" dirty="0" smtClean="0"/>
              <a:t>There’s a better way!</a:t>
            </a:r>
          </a:p>
          <a:p>
            <a:r>
              <a:rPr lang="en-US" sz="3600" dirty="0" smtClean="0"/>
              <a:t>Infrastructure as code</a:t>
            </a:r>
          </a:p>
          <a:p>
            <a:r>
              <a:rPr lang="en-US" sz="3600" dirty="0" smtClean="0"/>
              <a:t>Automate all the things</a:t>
            </a:r>
          </a:p>
          <a:p>
            <a:r>
              <a:rPr lang="en-US" sz="3600" dirty="0" smtClean="0"/>
              <a:t>Testing </a:t>
            </a:r>
            <a:r>
              <a:rPr lang="en-US" sz="3600" b="1" dirty="0" smtClean="0"/>
              <a:t>must</a:t>
            </a:r>
            <a:r>
              <a:rPr lang="en-US" sz="3600" dirty="0" smtClean="0"/>
              <a:t> include applications</a:t>
            </a:r>
          </a:p>
          <a:p>
            <a:r>
              <a:rPr lang="en-US" sz="3600" dirty="0" smtClean="0"/>
              <a:t> </a:t>
            </a:r>
            <a:endParaRPr lang="en-US" sz="3600" dirty="0" smtClean="0"/>
          </a:p>
          <a:p>
            <a:endParaRPr lang="en-US" sz="3600" b="1" dirty="0" smtClean="0"/>
          </a:p>
        </p:txBody>
      </p:sp>
      <p:pic>
        <p:nvPicPr>
          <p:cNvPr id="3" name="Picture 2"/>
          <p:cNvPicPr>
            <a:picLocks noChangeAspect="1"/>
          </p:cNvPicPr>
          <p:nvPr/>
        </p:nvPicPr>
        <p:blipFill>
          <a:blip r:embed="rId3"/>
          <a:stretch>
            <a:fillRect/>
          </a:stretch>
        </p:blipFill>
        <p:spPr>
          <a:xfrm>
            <a:off x="6775577" y="1067728"/>
            <a:ext cx="2257105" cy="3402671"/>
          </a:xfrm>
          <a:prstGeom prst="rect">
            <a:avLst/>
          </a:prstGeom>
        </p:spPr>
      </p:pic>
    </p:spTree>
    <p:extLst>
      <p:ext uri="{BB962C8B-B14F-4D97-AF65-F5344CB8AC3E}">
        <p14:creationId xmlns:p14="http://schemas.microsoft.com/office/powerpoint/2010/main" val="329542181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 y="438626"/>
            <a:ext cx="9144001" cy="689134"/>
          </a:xfrm>
        </p:spPr>
        <p:txBody>
          <a:bodyPr>
            <a:normAutofit/>
          </a:bodyPr>
          <a:lstStyle/>
          <a:p>
            <a:pPr algn="l"/>
            <a:r>
              <a:rPr lang="en-US" sz="2800" dirty="0" smtClean="0"/>
              <a:t>Wrap Up</a:t>
            </a:r>
            <a:endParaRPr lang="en-US" sz="2800" dirty="0"/>
          </a:p>
        </p:txBody>
      </p:sp>
      <p:sp>
        <p:nvSpPr>
          <p:cNvPr id="5" name="TextBox 4"/>
          <p:cNvSpPr txBox="1"/>
          <p:nvPr/>
        </p:nvSpPr>
        <p:spPr>
          <a:xfrm>
            <a:off x="263769" y="1261233"/>
            <a:ext cx="6440360" cy="3416320"/>
          </a:xfrm>
          <a:prstGeom prst="rect">
            <a:avLst/>
          </a:prstGeom>
          <a:noFill/>
        </p:spPr>
        <p:txBody>
          <a:bodyPr wrap="none" rtlCol="0">
            <a:spAutoFit/>
          </a:bodyPr>
          <a:lstStyle/>
          <a:p>
            <a:r>
              <a:rPr lang="en-US" sz="3600" dirty="0" smtClean="0"/>
              <a:t>There’s a better way!</a:t>
            </a:r>
          </a:p>
          <a:p>
            <a:r>
              <a:rPr lang="en-US" sz="3600" dirty="0" smtClean="0"/>
              <a:t>Infrastructure as code</a:t>
            </a:r>
          </a:p>
          <a:p>
            <a:r>
              <a:rPr lang="en-US" sz="3600" dirty="0" smtClean="0"/>
              <a:t>Automate all the things</a:t>
            </a:r>
          </a:p>
          <a:p>
            <a:r>
              <a:rPr lang="en-US" sz="3600" dirty="0" smtClean="0"/>
              <a:t>Testing </a:t>
            </a:r>
            <a:r>
              <a:rPr lang="en-US" sz="3600" b="1" dirty="0" smtClean="0"/>
              <a:t>must</a:t>
            </a:r>
            <a:r>
              <a:rPr lang="en-US" sz="3600" dirty="0" smtClean="0"/>
              <a:t> include applications</a:t>
            </a:r>
          </a:p>
          <a:p>
            <a:r>
              <a:rPr lang="en-US" sz="3600" dirty="0" smtClean="0"/>
              <a:t>Push your vendor. Vote with $$</a:t>
            </a:r>
          </a:p>
          <a:p>
            <a:endParaRPr lang="en-US" sz="3600" b="1" dirty="0" smtClean="0"/>
          </a:p>
        </p:txBody>
      </p:sp>
      <p:pic>
        <p:nvPicPr>
          <p:cNvPr id="3" name="Picture 2"/>
          <p:cNvPicPr>
            <a:picLocks noChangeAspect="1"/>
          </p:cNvPicPr>
          <p:nvPr/>
        </p:nvPicPr>
        <p:blipFill>
          <a:blip r:embed="rId3"/>
          <a:stretch>
            <a:fillRect/>
          </a:stretch>
        </p:blipFill>
        <p:spPr>
          <a:xfrm>
            <a:off x="6775577" y="1067728"/>
            <a:ext cx="2257105" cy="3402671"/>
          </a:xfrm>
          <a:prstGeom prst="rect">
            <a:avLst/>
          </a:prstGeom>
        </p:spPr>
      </p:pic>
    </p:spTree>
    <p:extLst>
      <p:ext uri="{BB962C8B-B14F-4D97-AF65-F5344CB8AC3E}">
        <p14:creationId xmlns:p14="http://schemas.microsoft.com/office/powerpoint/2010/main" val="32954218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Leading Questions</a:t>
            </a:r>
            <a:endParaRPr lang="en-US" sz="4000" dirty="0"/>
          </a:p>
        </p:txBody>
      </p:sp>
      <p:sp>
        <p:nvSpPr>
          <p:cNvPr id="8" name="Content Placeholder 2"/>
          <p:cNvSpPr>
            <a:spLocks noGrp="1"/>
          </p:cNvSpPr>
          <p:nvPr>
            <p:ph idx="1"/>
          </p:nvPr>
        </p:nvSpPr>
        <p:spPr>
          <a:xfrm>
            <a:off x="240265" y="1452625"/>
            <a:ext cx="8778239" cy="3378725"/>
          </a:xfrm>
        </p:spPr>
        <p:txBody>
          <a:bodyPr>
            <a:normAutofit lnSpcReduction="10000"/>
          </a:bodyPr>
          <a:lstStyle/>
          <a:p>
            <a:pPr>
              <a:lnSpc>
                <a:spcPct val="130000"/>
              </a:lnSpc>
            </a:pPr>
            <a:r>
              <a:rPr lang="en-US" dirty="0" smtClean="0"/>
              <a:t>Who thinks their change system works well?</a:t>
            </a:r>
          </a:p>
          <a:p>
            <a:pPr lvl="1">
              <a:lnSpc>
                <a:spcPct val="130000"/>
              </a:lnSpc>
            </a:pPr>
            <a:r>
              <a:rPr lang="en-US" dirty="0" smtClean="0"/>
              <a:t>I assume your manager is here</a:t>
            </a:r>
          </a:p>
          <a:p>
            <a:pPr>
              <a:lnSpc>
                <a:spcPct val="130000"/>
              </a:lnSpc>
            </a:pPr>
            <a:r>
              <a:rPr lang="en-US" dirty="0" smtClean="0"/>
              <a:t>Who lab tests 100% of changes? </a:t>
            </a:r>
          </a:p>
          <a:p>
            <a:pPr>
              <a:lnSpc>
                <a:spcPct val="130000"/>
              </a:lnSpc>
            </a:pPr>
            <a:r>
              <a:rPr lang="en-US" dirty="0" smtClean="0"/>
              <a:t>Who checks servers + apps on changes?</a:t>
            </a:r>
            <a:endParaRPr lang="en-US" dirty="0" smtClean="0"/>
          </a:p>
          <a:p>
            <a:pPr marL="457200" lvl="1" indent="0">
              <a:lnSpc>
                <a:spcPct val="130000"/>
              </a:lnSpc>
              <a:buNone/>
            </a:pPr>
            <a:r>
              <a:rPr lang="en-US" dirty="0" smtClean="0"/>
              <a:t> </a:t>
            </a:r>
          </a:p>
          <a:p>
            <a:pPr>
              <a:lnSpc>
                <a:spcPct val="130000"/>
              </a:lnSpc>
            </a:pPr>
            <a:endParaRPr lang="en-US" dirty="0"/>
          </a:p>
        </p:txBody>
      </p:sp>
    </p:spTree>
    <p:extLst>
      <p:ext uri="{BB962C8B-B14F-4D97-AF65-F5344CB8AC3E}">
        <p14:creationId xmlns:p14="http://schemas.microsoft.com/office/powerpoint/2010/main" val="312963490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4438" y="2156252"/>
            <a:ext cx="4416472" cy="1015663"/>
          </a:xfrm>
          <a:prstGeom prst="rect">
            <a:avLst/>
          </a:prstGeom>
          <a:noFill/>
        </p:spPr>
        <p:txBody>
          <a:bodyPr wrap="square" rtlCol="0">
            <a:spAutoFit/>
          </a:bodyPr>
          <a:lstStyle/>
          <a:p>
            <a:r>
              <a:rPr lang="en-US" sz="6000" dirty="0" smtClean="0"/>
              <a:t>Questions?</a:t>
            </a:r>
            <a:endParaRPr lang="en-US" sz="6000" dirty="0"/>
          </a:p>
        </p:txBody>
      </p:sp>
    </p:spTree>
    <p:extLst>
      <p:ext uri="{BB962C8B-B14F-4D97-AF65-F5344CB8AC3E}">
        <p14:creationId xmlns:p14="http://schemas.microsoft.com/office/powerpoint/2010/main" val="356657696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4438" y="2156252"/>
            <a:ext cx="4416472" cy="1015663"/>
          </a:xfrm>
          <a:prstGeom prst="rect">
            <a:avLst/>
          </a:prstGeom>
          <a:noFill/>
        </p:spPr>
        <p:txBody>
          <a:bodyPr wrap="square" rtlCol="0">
            <a:spAutoFit/>
          </a:bodyPr>
          <a:lstStyle/>
          <a:p>
            <a:r>
              <a:rPr lang="en-US" sz="6000" dirty="0" smtClean="0"/>
              <a:t>Thank You!</a:t>
            </a:r>
            <a:endParaRPr lang="en-US" sz="6000" dirty="0"/>
          </a:p>
        </p:txBody>
      </p:sp>
      <p:sp>
        <p:nvSpPr>
          <p:cNvPr id="3" name="TextBox 2"/>
          <p:cNvSpPr txBox="1"/>
          <p:nvPr/>
        </p:nvSpPr>
        <p:spPr>
          <a:xfrm>
            <a:off x="2473975" y="3552717"/>
            <a:ext cx="4196051" cy="646331"/>
          </a:xfrm>
          <a:prstGeom prst="rect">
            <a:avLst/>
          </a:prstGeom>
          <a:noFill/>
        </p:spPr>
        <p:txBody>
          <a:bodyPr wrap="square" rtlCol="0">
            <a:spAutoFit/>
          </a:bodyPr>
          <a:lstStyle/>
          <a:p>
            <a:pPr algn="ctr"/>
            <a:r>
              <a:rPr lang="en-US" dirty="0" smtClean="0">
                <a:solidFill>
                  <a:schemeClr val="bg1">
                    <a:lumMod val="50000"/>
                  </a:schemeClr>
                </a:solidFill>
              </a:rPr>
              <a:t>@</a:t>
            </a:r>
            <a:r>
              <a:rPr lang="en-US" dirty="0" err="1" smtClean="0">
                <a:solidFill>
                  <a:schemeClr val="bg1">
                    <a:lumMod val="50000"/>
                  </a:schemeClr>
                </a:solidFill>
              </a:rPr>
              <a:t>PeteCCDE</a:t>
            </a:r>
            <a:endParaRPr lang="en-US" dirty="0" smtClean="0">
              <a:solidFill>
                <a:schemeClr val="bg1">
                  <a:lumMod val="50000"/>
                </a:schemeClr>
              </a:solidFill>
            </a:endParaRPr>
          </a:p>
          <a:p>
            <a:pPr algn="ctr"/>
            <a:r>
              <a:rPr lang="en-US" dirty="0" smtClean="0">
                <a:solidFill>
                  <a:schemeClr val="bg1">
                    <a:lumMod val="50000"/>
                  </a:schemeClr>
                </a:solidFill>
              </a:rPr>
              <a:t>http://</a:t>
            </a:r>
            <a:r>
              <a:rPr lang="en-US" dirty="0" err="1" smtClean="0">
                <a:solidFill>
                  <a:schemeClr val="bg1">
                    <a:lumMod val="50000"/>
                  </a:schemeClr>
                </a:solidFill>
              </a:rPr>
              <a:t>gitlab.com</a:t>
            </a:r>
            <a:r>
              <a:rPr lang="en-US" dirty="0" smtClean="0">
                <a:solidFill>
                  <a:schemeClr val="bg1">
                    <a:lumMod val="50000"/>
                  </a:schemeClr>
                </a:solidFill>
              </a:rPr>
              <a:t>/</a:t>
            </a:r>
            <a:r>
              <a:rPr lang="en-US" dirty="0" err="1" smtClean="0">
                <a:solidFill>
                  <a:schemeClr val="bg1">
                    <a:lumMod val="50000"/>
                  </a:schemeClr>
                </a:solidFill>
              </a:rPr>
              <a:t>plumbis</a:t>
            </a:r>
            <a:r>
              <a:rPr lang="en-US" dirty="0" smtClean="0">
                <a:solidFill>
                  <a:schemeClr val="bg1">
                    <a:lumMod val="50000"/>
                  </a:schemeClr>
                </a:solidFill>
              </a:rPr>
              <a:t>/interop-2016</a:t>
            </a:r>
            <a:endParaRPr lang="en-US" dirty="0">
              <a:solidFill>
                <a:schemeClr val="bg1">
                  <a:lumMod val="50000"/>
                </a:schemeClr>
              </a:solidFill>
            </a:endParaRPr>
          </a:p>
        </p:txBody>
      </p:sp>
      <p:pic>
        <p:nvPicPr>
          <p:cNvPr id="4" name="Picture 3"/>
          <p:cNvPicPr>
            <a:picLocks noChangeAspect="1"/>
          </p:cNvPicPr>
          <p:nvPr/>
        </p:nvPicPr>
        <p:blipFill rotWithShape="1">
          <a:blip r:embed="rId2"/>
          <a:srcRect t="19069" b="22974"/>
          <a:stretch/>
        </p:blipFill>
        <p:spPr>
          <a:xfrm>
            <a:off x="3139041" y="506361"/>
            <a:ext cx="3179627" cy="1842820"/>
          </a:xfrm>
          <a:prstGeom prst="rect">
            <a:avLst/>
          </a:prstGeom>
        </p:spPr>
      </p:pic>
    </p:spTree>
    <p:extLst>
      <p:ext uri="{BB962C8B-B14F-4D97-AF65-F5344CB8AC3E}">
        <p14:creationId xmlns:p14="http://schemas.microsoft.com/office/powerpoint/2010/main" val="329946382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Automation Tools - </a:t>
            </a:r>
            <a:r>
              <a:rPr lang="en-US" sz="4000" dirty="0" err="1" smtClean="0"/>
              <a:t>Ansible</a:t>
            </a:r>
            <a:endParaRPr lang="en-US" sz="4000" dirty="0"/>
          </a:p>
        </p:txBody>
      </p:sp>
      <p:pic>
        <p:nvPicPr>
          <p:cNvPr id="8" name="Picture 7"/>
          <p:cNvPicPr>
            <a:picLocks noChangeAspect="1"/>
          </p:cNvPicPr>
          <p:nvPr/>
        </p:nvPicPr>
        <p:blipFill>
          <a:blip r:embed="rId3"/>
          <a:stretch>
            <a:fillRect/>
          </a:stretch>
        </p:blipFill>
        <p:spPr>
          <a:xfrm>
            <a:off x="303834" y="1850561"/>
            <a:ext cx="1730820" cy="1694762"/>
          </a:xfrm>
          <a:prstGeom prst="rect">
            <a:avLst/>
          </a:prstGeom>
        </p:spPr>
      </p:pic>
      <p:sp>
        <p:nvSpPr>
          <p:cNvPr id="9" name="Content Placeholder 2"/>
          <p:cNvSpPr>
            <a:spLocks noGrp="1"/>
          </p:cNvSpPr>
          <p:nvPr>
            <p:ph idx="1"/>
          </p:nvPr>
        </p:nvSpPr>
        <p:spPr>
          <a:xfrm>
            <a:off x="2488304" y="1323952"/>
            <a:ext cx="6215597" cy="3240636"/>
          </a:xfrm>
        </p:spPr>
        <p:txBody>
          <a:bodyPr>
            <a:normAutofit lnSpcReduction="10000"/>
          </a:bodyPr>
          <a:lstStyle/>
          <a:p>
            <a:r>
              <a:rPr lang="en-US" dirty="0"/>
              <a:t>Configuration Management Software</a:t>
            </a:r>
          </a:p>
          <a:p>
            <a:r>
              <a:rPr lang="en-US" dirty="0"/>
              <a:t>Manages SSH </a:t>
            </a:r>
            <a:r>
              <a:rPr lang="en-US" dirty="0" smtClean="0"/>
              <a:t>connections</a:t>
            </a:r>
            <a:endParaRPr lang="en-US" dirty="0"/>
          </a:p>
          <a:p>
            <a:r>
              <a:rPr lang="en-US" dirty="0"/>
              <a:t>Large collection of libraries </a:t>
            </a:r>
            <a:r>
              <a:rPr lang="en-US" dirty="0" smtClean="0"/>
              <a:t>for </a:t>
            </a:r>
            <a:r>
              <a:rPr lang="en-US" dirty="0"/>
              <a:t>common </a:t>
            </a:r>
            <a:r>
              <a:rPr lang="en-US" dirty="0" smtClean="0"/>
              <a:t>tasks</a:t>
            </a:r>
          </a:p>
          <a:p>
            <a:r>
              <a:rPr lang="en-US" dirty="0" smtClean="0"/>
              <a:t>Human Readable</a:t>
            </a:r>
            <a:endParaRPr lang="en-US" dirty="0"/>
          </a:p>
        </p:txBody>
      </p:sp>
    </p:spTree>
    <p:extLst>
      <p:ext uri="{BB962C8B-B14F-4D97-AF65-F5344CB8AC3E}">
        <p14:creationId xmlns:p14="http://schemas.microsoft.com/office/powerpoint/2010/main" val="42042396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Automation Tools - </a:t>
            </a:r>
            <a:r>
              <a:rPr lang="en-US" sz="4000" dirty="0" err="1" smtClean="0"/>
              <a:t>Ansible</a:t>
            </a:r>
            <a:endParaRPr lang="en-US" sz="4000" dirty="0"/>
          </a:p>
        </p:txBody>
      </p:sp>
      <p:sp>
        <p:nvSpPr>
          <p:cNvPr id="9" name="Content Placeholder 2"/>
          <p:cNvSpPr>
            <a:spLocks noGrp="1"/>
          </p:cNvSpPr>
          <p:nvPr>
            <p:ph idx="1"/>
          </p:nvPr>
        </p:nvSpPr>
        <p:spPr>
          <a:xfrm>
            <a:off x="392347" y="1231019"/>
            <a:ext cx="8311555" cy="3467182"/>
          </a:xfrm>
          <a:solidFill>
            <a:srgbClr val="000000"/>
          </a:solidFill>
        </p:spPr>
        <p:txBody>
          <a:bodyPr>
            <a:noAutofit/>
          </a:bodyPr>
          <a:lstStyle/>
          <a:p>
            <a:pPr marL="0" indent="0">
              <a:buNone/>
            </a:pPr>
            <a:r>
              <a:rPr lang="en-US" sz="1400" dirty="0">
                <a:solidFill>
                  <a:schemeClr val="bg1"/>
                </a:solidFill>
                <a:latin typeface="Consolas"/>
                <a:cs typeface="Consolas"/>
              </a:rPr>
              <a:t>- name: Disable AAAA DNS lookups</a:t>
            </a:r>
          </a:p>
          <a:p>
            <a:pPr marL="0" indent="0">
              <a:buNone/>
            </a:pPr>
            <a:r>
              <a:rPr lang="en-US" sz="1400" dirty="0">
                <a:solidFill>
                  <a:schemeClr val="bg1"/>
                </a:solidFill>
                <a:latin typeface="Consolas"/>
                <a:cs typeface="Consolas"/>
              </a:rPr>
              <a:t>  replace:</a:t>
            </a:r>
          </a:p>
          <a:p>
            <a:pPr marL="0" indent="0">
              <a:buNone/>
            </a:pPr>
            <a:r>
              <a:rPr lang="en-US" sz="1400" dirty="0">
                <a:solidFill>
                  <a:schemeClr val="bg1"/>
                </a:solidFill>
                <a:latin typeface="Consolas"/>
                <a:cs typeface="Consolas"/>
              </a:rPr>
              <a:t>    </a:t>
            </a:r>
            <a:r>
              <a:rPr lang="en-US" sz="1400" dirty="0" err="1">
                <a:solidFill>
                  <a:schemeClr val="bg1"/>
                </a:solidFill>
                <a:latin typeface="Consolas"/>
                <a:cs typeface="Consolas"/>
              </a:rPr>
              <a:t>dest</a:t>
            </a:r>
            <a:r>
              <a:rPr lang="en-US" sz="1400" dirty="0">
                <a:solidFill>
                  <a:schemeClr val="bg1"/>
                </a:solidFill>
                <a:latin typeface="Consolas"/>
                <a:cs typeface="Consolas"/>
              </a:rPr>
              <a:t>=/</a:t>
            </a:r>
            <a:r>
              <a:rPr lang="en-US" sz="1400" dirty="0" err="1">
                <a:solidFill>
                  <a:schemeClr val="bg1"/>
                </a:solidFill>
                <a:latin typeface="Consolas"/>
                <a:cs typeface="Consolas"/>
              </a:rPr>
              <a:t>etc</a:t>
            </a:r>
            <a:r>
              <a:rPr lang="en-US" sz="1400" dirty="0">
                <a:solidFill>
                  <a:schemeClr val="bg1"/>
                </a:solidFill>
                <a:latin typeface="Consolas"/>
                <a:cs typeface="Consolas"/>
              </a:rPr>
              <a:t>/</a:t>
            </a:r>
            <a:r>
              <a:rPr lang="en-US" sz="1400" dirty="0" err="1">
                <a:solidFill>
                  <a:schemeClr val="bg1"/>
                </a:solidFill>
                <a:latin typeface="Consolas"/>
                <a:cs typeface="Consolas"/>
              </a:rPr>
              <a:t>gai.conf</a:t>
            </a:r>
            <a:endParaRPr lang="en-US" sz="1400" dirty="0">
              <a:solidFill>
                <a:schemeClr val="bg1"/>
              </a:solidFill>
              <a:latin typeface="Consolas"/>
              <a:cs typeface="Consolas"/>
            </a:endParaRPr>
          </a:p>
          <a:p>
            <a:pPr marL="0" indent="0">
              <a:buNone/>
            </a:pPr>
            <a:r>
              <a:rPr lang="en-US" sz="1400" dirty="0">
                <a:solidFill>
                  <a:schemeClr val="bg1"/>
                </a:solidFill>
                <a:latin typeface="Consolas"/>
                <a:cs typeface="Consolas"/>
              </a:rPr>
              <a:t>    </a:t>
            </a:r>
            <a:r>
              <a:rPr lang="en-US" sz="1400" dirty="0" err="1">
                <a:solidFill>
                  <a:schemeClr val="bg1"/>
                </a:solidFill>
                <a:latin typeface="Consolas"/>
                <a:cs typeface="Consolas"/>
              </a:rPr>
              <a:t>regexp</a:t>
            </a:r>
            <a:r>
              <a:rPr lang="en-US" sz="1400" dirty="0">
                <a:solidFill>
                  <a:schemeClr val="bg1"/>
                </a:solidFill>
                <a:latin typeface="Consolas"/>
                <a:cs typeface="Consolas"/>
              </a:rPr>
              <a:t>="#precedence ::ffff:0:0/96  10"</a:t>
            </a:r>
          </a:p>
          <a:p>
            <a:pPr marL="0" indent="0">
              <a:buNone/>
            </a:pPr>
            <a:r>
              <a:rPr lang="en-US" sz="1400" dirty="0">
                <a:solidFill>
                  <a:schemeClr val="bg1"/>
                </a:solidFill>
                <a:latin typeface="Consolas"/>
                <a:cs typeface="Consolas"/>
              </a:rPr>
              <a:t>    replace="precedence ::ffff:0:0/96  </a:t>
            </a:r>
            <a:r>
              <a:rPr lang="en-US" sz="1400" dirty="0" smtClean="0">
                <a:solidFill>
                  <a:schemeClr val="bg1"/>
                </a:solidFill>
                <a:latin typeface="Consolas"/>
                <a:cs typeface="Consolas"/>
              </a:rPr>
              <a:t>100”</a:t>
            </a:r>
          </a:p>
          <a:p>
            <a:pPr marL="0" indent="0">
              <a:buNone/>
            </a:pPr>
            <a:endParaRPr lang="en-US" sz="1400" dirty="0" smtClean="0">
              <a:solidFill>
                <a:schemeClr val="bg1"/>
              </a:solidFill>
              <a:latin typeface="Consolas"/>
              <a:cs typeface="Consolas"/>
            </a:endParaRPr>
          </a:p>
          <a:p>
            <a:pPr marL="0" indent="0">
              <a:buNone/>
            </a:pPr>
            <a:r>
              <a:rPr lang="en-US" sz="1400" dirty="0" smtClean="0">
                <a:solidFill>
                  <a:schemeClr val="bg1"/>
                </a:solidFill>
                <a:latin typeface="Consolas"/>
                <a:cs typeface="Consolas"/>
              </a:rPr>
              <a:t>- name</a:t>
            </a:r>
            <a:r>
              <a:rPr lang="en-US" sz="1400" dirty="0">
                <a:solidFill>
                  <a:schemeClr val="bg1"/>
                </a:solidFill>
                <a:latin typeface="Consolas"/>
                <a:cs typeface="Consolas"/>
              </a:rPr>
              <a:t>: Install Apache</a:t>
            </a:r>
          </a:p>
          <a:p>
            <a:pPr marL="0" indent="0">
              <a:buNone/>
            </a:pPr>
            <a:r>
              <a:rPr lang="en-US" sz="1400" dirty="0" smtClean="0">
                <a:solidFill>
                  <a:schemeClr val="bg1"/>
                </a:solidFill>
                <a:latin typeface="Consolas"/>
                <a:cs typeface="Consolas"/>
              </a:rPr>
              <a:t>  </a:t>
            </a:r>
            <a:r>
              <a:rPr lang="en-US" sz="1400" dirty="0">
                <a:solidFill>
                  <a:schemeClr val="bg1"/>
                </a:solidFill>
                <a:latin typeface="Consolas"/>
                <a:cs typeface="Consolas"/>
              </a:rPr>
              <a:t>apt: name=apache2 </a:t>
            </a:r>
            <a:r>
              <a:rPr lang="en-US" sz="1400" dirty="0" err="1">
                <a:solidFill>
                  <a:schemeClr val="bg1"/>
                </a:solidFill>
                <a:latin typeface="Consolas"/>
                <a:cs typeface="Consolas"/>
              </a:rPr>
              <a:t>update_cache</a:t>
            </a:r>
            <a:r>
              <a:rPr lang="en-US" sz="1400" dirty="0">
                <a:solidFill>
                  <a:schemeClr val="bg1"/>
                </a:solidFill>
                <a:latin typeface="Consolas"/>
                <a:cs typeface="Consolas"/>
              </a:rPr>
              <a:t>=yes</a:t>
            </a:r>
          </a:p>
          <a:p>
            <a:pPr marL="0" indent="0">
              <a:buNone/>
            </a:pPr>
            <a:r>
              <a:rPr lang="en-US" sz="1400" dirty="0">
                <a:solidFill>
                  <a:schemeClr val="bg1"/>
                </a:solidFill>
                <a:latin typeface="Consolas"/>
                <a:cs typeface="Consolas"/>
              </a:rPr>
              <a:t>  notify: restart apache</a:t>
            </a:r>
          </a:p>
          <a:p>
            <a:pPr marL="0" indent="0">
              <a:buNone/>
            </a:pPr>
            <a:endParaRPr lang="en-US" sz="1400" dirty="0">
              <a:solidFill>
                <a:schemeClr val="bg1"/>
              </a:solidFill>
              <a:latin typeface="Consolas"/>
              <a:cs typeface="Consolas"/>
            </a:endParaRPr>
          </a:p>
          <a:p>
            <a:pPr marL="0" indent="0">
              <a:buNone/>
            </a:pPr>
            <a:r>
              <a:rPr lang="en-US" sz="1400" dirty="0">
                <a:solidFill>
                  <a:schemeClr val="bg1"/>
                </a:solidFill>
                <a:latin typeface="Consolas"/>
                <a:cs typeface="Consolas"/>
              </a:rPr>
              <a:t>- name: Copy /</a:t>
            </a:r>
            <a:r>
              <a:rPr lang="en-US" sz="1400" dirty="0" err="1">
                <a:solidFill>
                  <a:schemeClr val="bg1"/>
                </a:solidFill>
                <a:latin typeface="Consolas"/>
                <a:cs typeface="Consolas"/>
              </a:rPr>
              <a:t>etc</a:t>
            </a:r>
            <a:r>
              <a:rPr lang="en-US" sz="1400" dirty="0">
                <a:solidFill>
                  <a:schemeClr val="bg1"/>
                </a:solidFill>
                <a:latin typeface="Consolas"/>
                <a:cs typeface="Consolas"/>
              </a:rPr>
              <a:t>/network/interfaces</a:t>
            </a:r>
          </a:p>
          <a:p>
            <a:pPr marL="0" indent="0">
              <a:buNone/>
            </a:pPr>
            <a:r>
              <a:rPr lang="en-US" sz="1400" dirty="0">
                <a:solidFill>
                  <a:schemeClr val="bg1"/>
                </a:solidFill>
                <a:latin typeface="Consolas"/>
                <a:cs typeface="Consolas"/>
              </a:rPr>
              <a:t>  template: </a:t>
            </a:r>
            <a:r>
              <a:rPr lang="en-US" sz="1400" dirty="0" err="1">
                <a:solidFill>
                  <a:schemeClr val="bg1"/>
                </a:solidFill>
                <a:latin typeface="Consolas"/>
                <a:cs typeface="Consolas"/>
              </a:rPr>
              <a:t>src</a:t>
            </a:r>
            <a:r>
              <a:rPr lang="en-US" sz="1400" dirty="0">
                <a:solidFill>
                  <a:schemeClr val="bg1"/>
                </a:solidFill>
                <a:latin typeface="Consolas"/>
                <a:cs typeface="Consolas"/>
              </a:rPr>
              <a:t>=interfaces.j2 </a:t>
            </a:r>
            <a:r>
              <a:rPr lang="en-US" sz="1400" dirty="0" err="1">
                <a:solidFill>
                  <a:schemeClr val="bg1"/>
                </a:solidFill>
                <a:latin typeface="Consolas"/>
                <a:cs typeface="Consolas"/>
              </a:rPr>
              <a:t>dest</a:t>
            </a:r>
            <a:r>
              <a:rPr lang="en-US" sz="1400" dirty="0">
                <a:solidFill>
                  <a:schemeClr val="bg1"/>
                </a:solidFill>
                <a:latin typeface="Consolas"/>
                <a:cs typeface="Consolas"/>
              </a:rPr>
              <a:t>=/</a:t>
            </a:r>
            <a:r>
              <a:rPr lang="en-US" sz="1400" dirty="0" err="1">
                <a:solidFill>
                  <a:schemeClr val="bg1"/>
                </a:solidFill>
                <a:latin typeface="Consolas"/>
                <a:cs typeface="Consolas"/>
              </a:rPr>
              <a:t>etc</a:t>
            </a:r>
            <a:r>
              <a:rPr lang="en-US" sz="1400" dirty="0">
                <a:solidFill>
                  <a:schemeClr val="bg1"/>
                </a:solidFill>
                <a:latin typeface="Consolas"/>
                <a:cs typeface="Consolas"/>
              </a:rPr>
              <a:t>/network/interfaces</a:t>
            </a:r>
          </a:p>
          <a:p>
            <a:pPr marL="0" indent="0">
              <a:buNone/>
            </a:pPr>
            <a:r>
              <a:rPr lang="en-US" sz="1400" dirty="0">
                <a:solidFill>
                  <a:schemeClr val="bg1"/>
                </a:solidFill>
                <a:latin typeface="Consolas"/>
                <a:cs typeface="Consolas"/>
              </a:rPr>
              <a:t>  notify: reload </a:t>
            </a:r>
            <a:r>
              <a:rPr lang="en-US" sz="1400" dirty="0" smtClean="0">
                <a:solidFill>
                  <a:schemeClr val="bg1"/>
                </a:solidFill>
                <a:latin typeface="Consolas"/>
                <a:cs typeface="Consolas"/>
              </a:rPr>
              <a:t>networking</a:t>
            </a:r>
            <a:endParaRPr lang="en-US" sz="1400" dirty="0">
              <a:solidFill>
                <a:schemeClr val="bg1"/>
              </a:solidFill>
              <a:latin typeface="Consolas"/>
              <a:cs typeface="Consolas"/>
            </a:endParaRPr>
          </a:p>
        </p:txBody>
      </p:sp>
    </p:spTree>
    <p:extLst>
      <p:ext uri="{BB962C8B-B14F-4D97-AF65-F5344CB8AC3E}">
        <p14:creationId xmlns:p14="http://schemas.microsoft.com/office/powerpoint/2010/main" val="1291134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Automation Tools - </a:t>
            </a:r>
            <a:r>
              <a:rPr lang="en-US" sz="4000" dirty="0" err="1" smtClean="0"/>
              <a:t>Git</a:t>
            </a:r>
            <a:endParaRPr lang="en-US" sz="4000" dirty="0"/>
          </a:p>
        </p:txBody>
      </p:sp>
      <p:sp>
        <p:nvSpPr>
          <p:cNvPr id="9" name="Content Placeholder 2"/>
          <p:cNvSpPr>
            <a:spLocks noGrp="1"/>
          </p:cNvSpPr>
          <p:nvPr>
            <p:ph idx="1"/>
          </p:nvPr>
        </p:nvSpPr>
        <p:spPr>
          <a:xfrm>
            <a:off x="2488304" y="1127760"/>
            <a:ext cx="6215597" cy="3632398"/>
          </a:xfrm>
        </p:spPr>
        <p:txBody>
          <a:bodyPr>
            <a:normAutofit lnSpcReduction="10000"/>
          </a:bodyPr>
          <a:lstStyle/>
          <a:p>
            <a:r>
              <a:rPr lang="en-US" strike="sngStrike" dirty="0"/>
              <a:t>Source Code</a:t>
            </a:r>
            <a:r>
              <a:rPr lang="en-US" dirty="0"/>
              <a:t> text file repository</a:t>
            </a:r>
          </a:p>
          <a:p>
            <a:r>
              <a:rPr lang="en-US" dirty="0"/>
              <a:t>Automatic file revision/change management</a:t>
            </a:r>
          </a:p>
          <a:p>
            <a:r>
              <a:rPr lang="en-US" dirty="0"/>
              <a:t>Built for teams to work on the same files</a:t>
            </a:r>
          </a:p>
          <a:p>
            <a:r>
              <a:rPr lang="en-US" dirty="0"/>
              <a:t>Easy to get started, lots of knobs for advanced users</a:t>
            </a:r>
          </a:p>
        </p:txBody>
      </p:sp>
      <p:pic>
        <p:nvPicPr>
          <p:cNvPr id="5" name="Picture 4"/>
          <p:cNvPicPr>
            <a:picLocks noChangeAspect="1"/>
          </p:cNvPicPr>
          <p:nvPr/>
        </p:nvPicPr>
        <p:blipFill>
          <a:blip r:embed="rId3"/>
          <a:stretch>
            <a:fillRect/>
          </a:stretch>
        </p:blipFill>
        <p:spPr>
          <a:xfrm>
            <a:off x="104966" y="1693418"/>
            <a:ext cx="2300734" cy="2300734"/>
          </a:xfrm>
          <a:prstGeom prst="rect">
            <a:avLst/>
          </a:prstGeom>
        </p:spPr>
      </p:pic>
    </p:spTree>
    <p:extLst>
      <p:ext uri="{BB962C8B-B14F-4D97-AF65-F5344CB8AC3E}">
        <p14:creationId xmlns:p14="http://schemas.microsoft.com/office/powerpoint/2010/main" val="2560397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Automation Tools - </a:t>
            </a:r>
            <a:r>
              <a:rPr lang="en-US" sz="4000" dirty="0" err="1" smtClean="0"/>
              <a:t>Git</a:t>
            </a:r>
            <a:r>
              <a:rPr lang="en-US" sz="4000" dirty="0" smtClean="0"/>
              <a:t> Cont’d</a:t>
            </a:r>
            <a:endParaRPr lang="en-US" sz="4000" dirty="0"/>
          </a:p>
        </p:txBody>
      </p:sp>
      <p:sp>
        <p:nvSpPr>
          <p:cNvPr id="11" name="TextBox 10"/>
          <p:cNvSpPr txBox="1"/>
          <p:nvPr/>
        </p:nvSpPr>
        <p:spPr>
          <a:xfrm>
            <a:off x="1279663" y="1223180"/>
            <a:ext cx="6752492" cy="461665"/>
          </a:xfrm>
          <a:prstGeom prst="rect">
            <a:avLst/>
          </a:prstGeom>
          <a:noFill/>
        </p:spPr>
        <p:txBody>
          <a:bodyPr wrap="square" rtlCol="0">
            <a:spAutoFit/>
          </a:bodyPr>
          <a:lstStyle/>
          <a:p>
            <a:r>
              <a:rPr lang="en-US" sz="2400" b="1" dirty="0" smtClean="0">
                <a:solidFill>
                  <a:schemeClr val="tx1">
                    <a:lumMod val="75000"/>
                    <a:lumOff val="25000"/>
                  </a:schemeClr>
                </a:solidFill>
                <a:cs typeface="Franklin Gothic Book"/>
              </a:rPr>
              <a:t>Remote Repository </a:t>
            </a:r>
            <a:r>
              <a:rPr lang="en-US" sz="2400" dirty="0" smtClean="0">
                <a:solidFill>
                  <a:schemeClr val="tx1">
                    <a:lumMod val="75000"/>
                    <a:lumOff val="25000"/>
                  </a:schemeClr>
                </a:solidFill>
                <a:cs typeface="Franklin Gothic Book"/>
              </a:rPr>
              <a:t>– Central Server hosting files </a:t>
            </a:r>
          </a:p>
        </p:txBody>
      </p:sp>
      <p:sp>
        <p:nvSpPr>
          <p:cNvPr id="12" name="TextBox 11"/>
          <p:cNvSpPr txBox="1"/>
          <p:nvPr/>
        </p:nvSpPr>
        <p:spPr>
          <a:xfrm>
            <a:off x="1289988" y="1825582"/>
            <a:ext cx="7393264" cy="830997"/>
          </a:xfrm>
          <a:prstGeom prst="rect">
            <a:avLst/>
          </a:prstGeom>
          <a:noFill/>
        </p:spPr>
        <p:txBody>
          <a:bodyPr wrap="square" rtlCol="0">
            <a:spAutoFit/>
          </a:bodyPr>
          <a:lstStyle/>
          <a:p>
            <a:r>
              <a:rPr lang="en-US" sz="2400" b="1" dirty="0" smtClean="0">
                <a:solidFill>
                  <a:schemeClr val="tx1">
                    <a:lumMod val="75000"/>
                    <a:lumOff val="25000"/>
                  </a:schemeClr>
                </a:solidFill>
                <a:cs typeface="Franklin Gothic Book"/>
              </a:rPr>
              <a:t>Local Repository </a:t>
            </a:r>
            <a:r>
              <a:rPr lang="en-US" sz="2400" dirty="0" smtClean="0">
                <a:solidFill>
                  <a:schemeClr val="tx1">
                    <a:lumMod val="75000"/>
                    <a:lumOff val="25000"/>
                  </a:schemeClr>
                </a:solidFill>
                <a:cs typeface="Franklin Gothic Book"/>
              </a:rPr>
              <a:t>– Your local copy of the remote. Where you change things</a:t>
            </a:r>
          </a:p>
        </p:txBody>
      </p:sp>
      <p:sp>
        <p:nvSpPr>
          <p:cNvPr id="23" name="TextBox 22"/>
          <p:cNvSpPr txBox="1"/>
          <p:nvPr/>
        </p:nvSpPr>
        <p:spPr>
          <a:xfrm>
            <a:off x="3644693" y="3883551"/>
            <a:ext cx="5389604" cy="830997"/>
          </a:xfrm>
          <a:prstGeom prst="rect">
            <a:avLst/>
          </a:prstGeom>
          <a:noFill/>
        </p:spPr>
        <p:txBody>
          <a:bodyPr wrap="square" rtlCol="0">
            <a:spAutoFit/>
          </a:bodyPr>
          <a:lstStyle/>
          <a:p>
            <a:r>
              <a:rPr lang="en-US" sz="2400" b="1" dirty="0" smtClean="0">
                <a:solidFill>
                  <a:schemeClr val="tx1">
                    <a:lumMod val="75000"/>
                    <a:lumOff val="25000"/>
                  </a:schemeClr>
                </a:solidFill>
                <a:cs typeface="Franklin Gothic Book"/>
              </a:rPr>
              <a:t>Merge </a:t>
            </a:r>
            <a:r>
              <a:rPr lang="en-US" sz="2400" dirty="0" smtClean="0">
                <a:solidFill>
                  <a:schemeClr val="tx1">
                    <a:lumMod val="75000"/>
                    <a:lumOff val="25000"/>
                  </a:schemeClr>
                </a:solidFill>
                <a:cs typeface="Franklin Gothic Book"/>
              </a:rPr>
              <a:t>– Apply branch changes to master repository copy (see also: “Pull Request”)</a:t>
            </a:r>
          </a:p>
        </p:txBody>
      </p:sp>
      <p:sp>
        <p:nvSpPr>
          <p:cNvPr id="41" name="TextBox 40"/>
          <p:cNvSpPr txBox="1"/>
          <p:nvPr/>
        </p:nvSpPr>
        <p:spPr>
          <a:xfrm>
            <a:off x="2682002" y="2815062"/>
            <a:ext cx="6352295" cy="830997"/>
          </a:xfrm>
          <a:prstGeom prst="rect">
            <a:avLst/>
          </a:prstGeom>
          <a:noFill/>
        </p:spPr>
        <p:txBody>
          <a:bodyPr wrap="square" rtlCol="0">
            <a:spAutoFit/>
          </a:bodyPr>
          <a:lstStyle/>
          <a:p>
            <a:r>
              <a:rPr lang="en-US" sz="2400" b="1" dirty="0" smtClean="0">
                <a:solidFill>
                  <a:schemeClr val="tx1">
                    <a:lumMod val="75000"/>
                    <a:lumOff val="25000"/>
                  </a:schemeClr>
                </a:solidFill>
                <a:cs typeface="Franklin Gothic Book"/>
              </a:rPr>
              <a:t>Branch </a:t>
            </a:r>
            <a:r>
              <a:rPr lang="en-US" sz="2400" dirty="0" smtClean="0">
                <a:solidFill>
                  <a:schemeClr val="tx1">
                    <a:lumMod val="75000"/>
                    <a:lumOff val="25000"/>
                  </a:schemeClr>
                </a:solidFill>
                <a:cs typeface="Franklin Gothic Book"/>
              </a:rPr>
              <a:t>– Isolated copy for new features, risky changes</a:t>
            </a:r>
            <a:r>
              <a:rPr lang="en-US" sz="2400" b="1" dirty="0" smtClean="0">
                <a:solidFill>
                  <a:schemeClr val="tx1">
                    <a:lumMod val="75000"/>
                    <a:lumOff val="25000"/>
                  </a:schemeClr>
                </a:solidFill>
                <a:cs typeface="Franklin Gothic Book"/>
              </a:rPr>
              <a:t> </a:t>
            </a:r>
            <a:endParaRPr lang="en-US" sz="2400" dirty="0" smtClean="0">
              <a:solidFill>
                <a:schemeClr val="tx1">
                  <a:lumMod val="75000"/>
                  <a:lumOff val="25000"/>
                </a:schemeClr>
              </a:solidFill>
              <a:cs typeface="Franklin Gothic Book"/>
            </a:endParaRPr>
          </a:p>
        </p:txBody>
      </p:sp>
      <p:grpSp>
        <p:nvGrpSpPr>
          <p:cNvPr id="46" name="Group 45"/>
          <p:cNvGrpSpPr/>
          <p:nvPr/>
        </p:nvGrpSpPr>
        <p:grpSpPr>
          <a:xfrm>
            <a:off x="239620" y="3082230"/>
            <a:ext cx="2289983" cy="464658"/>
            <a:chOff x="239620" y="2767293"/>
            <a:chExt cx="2289983" cy="464658"/>
          </a:xfrm>
        </p:grpSpPr>
        <p:cxnSp>
          <p:nvCxnSpPr>
            <p:cNvPr id="47" name="Straight Arrow Connector 46"/>
            <p:cNvCxnSpPr/>
            <p:nvPr/>
          </p:nvCxnSpPr>
          <p:spPr>
            <a:xfrm>
              <a:off x="239620" y="2767293"/>
              <a:ext cx="1484640" cy="0"/>
            </a:xfrm>
            <a:prstGeom prst="straightConnector1">
              <a:avLst/>
            </a:prstGeom>
            <a:noFill/>
            <a:ln w="76200" cap="flat" cmpd="sng" algn="ctr">
              <a:solidFill>
                <a:srgbClr val="147031"/>
              </a:solidFill>
              <a:prstDash val="solid"/>
              <a:headEnd type="oval"/>
              <a:tailEnd type="oval"/>
            </a:ln>
            <a:effectLst/>
          </p:spPr>
        </p:cxnSp>
        <p:cxnSp>
          <p:nvCxnSpPr>
            <p:cNvPr id="48" name="Straight Arrow Connector 47"/>
            <p:cNvCxnSpPr/>
            <p:nvPr/>
          </p:nvCxnSpPr>
          <p:spPr>
            <a:xfrm>
              <a:off x="894169" y="2767293"/>
              <a:ext cx="675218" cy="464658"/>
            </a:xfrm>
            <a:prstGeom prst="straightConnector1">
              <a:avLst/>
            </a:prstGeom>
            <a:noFill/>
            <a:ln w="76200" cap="flat" cmpd="sng" algn="ctr">
              <a:solidFill>
                <a:srgbClr val="147031"/>
              </a:solidFill>
              <a:prstDash val="solid"/>
              <a:headEnd type="oval"/>
              <a:tailEnd type="oval"/>
            </a:ln>
            <a:effectLst/>
          </p:spPr>
        </p:cxnSp>
        <p:cxnSp>
          <p:nvCxnSpPr>
            <p:cNvPr id="49" name="Straight Arrow Connector 48"/>
            <p:cNvCxnSpPr/>
            <p:nvPr/>
          </p:nvCxnSpPr>
          <p:spPr>
            <a:xfrm>
              <a:off x="1569387" y="3231951"/>
              <a:ext cx="960216" cy="0"/>
            </a:xfrm>
            <a:prstGeom prst="straightConnector1">
              <a:avLst/>
            </a:prstGeom>
            <a:noFill/>
            <a:ln w="76200" cap="flat" cmpd="sng" algn="ctr">
              <a:solidFill>
                <a:srgbClr val="147031"/>
              </a:solidFill>
              <a:prstDash val="solid"/>
              <a:headEnd type="oval"/>
              <a:tailEnd type="oval"/>
            </a:ln>
            <a:effectLst/>
          </p:spPr>
        </p:cxnSp>
      </p:grpSp>
      <p:grpSp>
        <p:nvGrpSpPr>
          <p:cNvPr id="56" name="Group 55"/>
          <p:cNvGrpSpPr/>
          <p:nvPr/>
        </p:nvGrpSpPr>
        <p:grpSpPr>
          <a:xfrm>
            <a:off x="392020" y="4086505"/>
            <a:ext cx="2974967" cy="464658"/>
            <a:chOff x="392020" y="3890311"/>
            <a:chExt cx="2974967" cy="464658"/>
          </a:xfrm>
        </p:grpSpPr>
        <p:cxnSp>
          <p:nvCxnSpPr>
            <p:cNvPr id="57" name="Straight Arrow Connector 56"/>
            <p:cNvCxnSpPr/>
            <p:nvPr/>
          </p:nvCxnSpPr>
          <p:spPr>
            <a:xfrm>
              <a:off x="392020" y="3890311"/>
              <a:ext cx="1484640" cy="0"/>
            </a:xfrm>
            <a:prstGeom prst="straightConnector1">
              <a:avLst/>
            </a:prstGeom>
            <a:noFill/>
            <a:ln w="76200" cap="flat" cmpd="sng" algn="ctr">
              <a:solidFill>
                <a:srgbClr val="147031"/>
              </a:solidFill>
              <a:prstDash val="solid"/>
              <a:headEnd type="oval"/>
              <a:tailEnd type="oval"/>
            </a:ln>
            <a:effectLst/>
          </p:spPr>
        </p:cxnSp>
        <p:cxnSp>
          <p:nvCxnSpPr>
            <p:cNvPr id="58" name="Straight Arrow Connector 57"/>
            <p:cNvCxnSpPr/>
            <p:nvPr/>
          </p:nvCxnSpPr>
          <p:spPr>
            <a:xfrm>
              <a:off x="1046569" y="3890311"/>
              <a:ext cx="675218" cy="464658"/>
            </a:xfrm>
            <a:prstGeom prst="straightConnector1">
              <a:avLst/>
            </a:prstGeom>
            <a:noFill/>
            <a:ln w="76200" cap="flat" cmpd="sng" algn="ctr">
              <a:solidFill>
                <a:srgbClr val="147031"/>
              </a:solidFill>
              <a:prstDash val="solid"/>
              <a:headEnd type="oval"/>
              <a:tailEnd type="oval"/>
            </a:ln>
            <a:effectLst/>
          </p:spPr>
        </p:cxnSp>
        <p:cxnSp>
          <p:nvCxnSpPr>
            <p:cNvPr id="59" name="Straight Arrow Connector 58"/>
            <p:cNvCxnSpPr/>
            <p:nvPr/>
          </p:nvCxnSpPr>
          <p:spPr>
            <a:xfrm>
              <a:off x="1721787" y="4354969"/>
              <a:ext cx="960216" cy="0"/>
            </a:xfrm>
            <a:prstGeom prst="straightConnector1">
              <a:avLst/>
            </a:prstGeom>
            <a:noFill/>
            <a:ln w="76200" cap="flat" cmpd="sng" algn="ctr">
              <a:solidFill>
                <a:srgbClr val="147031"/>
              </a:solidFill>
              <a:prstDash val="solid"/>
              <a:headEnd type="oval"/>
              <a:tailEnd type="oval"/>
            </a:ln>
            <a:effectLst/>
          </p:spPr>
        </p:cxnSp>
        <p:cxnSp>
          <p:nvCxnSpPr>
            <p:cNvPr id="60" name="Straight Arrow Connector 59"/>
            <p:cNvCxnSpPr/>
            <p:nvPr/>
          </p:nvCxnSpPr>
          <p:spPr>
            <a:xfrm>
              <a:off x="1882347" y="3890311"/>
              <a:ext cx="1484640" cy="0"/>
            </a:xfrm>
            <a:prstGeom prst="straightConnector1">
              <a:avLst/>
            </a:prstGeom>
            <a:noFill/>
            <a:ln w="76200" cap="flat" cmpd="sng" algn="ctr">
              <a:solidFill>
                <a:srgbClr val="147031"/>
              </a:solidFill>
              <a:prstDash val="solid"/>
              <a:headEnd type="oval"/>
              <a:tailEnd type="oval"/>
            </a:ln>
            <a:effectLst/>
          </p:spPr>
        </p:cxnSp>
        <p:cxnSp>
          <p:nvCxnSpPr>
            <p:cNvPr id="61" name="Straight Arrow Connector 60"/>
            <p:cNvCxnSpPr/>
            <p:nvPr/>
          </p:nvCxnSpPr>
          <p:spPr>
            <a:xfrm flipV="1">
              <a:off x="2682003" y="3890311"/>
              <a:ext cx="675218" cy="464658"/>
            </a:xfrm>
            <a:prstGeom prst="straightConnector1">
              <a:avLst/>
            </a:prstGeom>
            <a:noFill/>
            <a:ln w="76200" cap="flat" cmpd="sng" algn="ctr">
              <a:solidFill>
                <a:srgbClr val="147031"/>
              </a:solidFill>
              <a:prstDash val="solid"/>
              <a:headEnd type="oval"/>
              <a:tailEnd type="oval"/>
            </a:ln>
            <a:effectLst/>
          </p:spPr>
        </p:cxnSp>
      </p:grpSp>
      <p:sp>
        <p:nvSpPr>
          <p:cNvPr id="66" name="Flowchart: Magnetic Disk 3"/>
          <p:cNvSpPr/>
          <p:nvPr/>
        </p:nvSpPr>
        <p:spPr bwMode="auto">
          <a:xfrm>
            <a:off x="470895" y="1182620"/>
            <a:ext cx="423274" cy="471648"/>
          </a:xfrm>
          <a:prstGeom prst="flowChartMagneticDisk">
            <a:avLst/>
          </a:prstGeom>
          <a:solidFill>
            <a:srgbClr val="78C30E"/>
          </a:solidFill>
          <a:ln w="9525" cap="flat" cmpd="sng" algn="ctr">
            <a:solidFill>
              <a:sysClr val="windowText" lastClr="000000"/>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Lucida Console" pitchFamily="49" charset="0"/>
            </a:endParaRPr>
          </a:p>
        </p:txBody>
      </p:sp>
      <p:grpSp>
        <p:nvGrpSpPr>
          <p:cNvPr id="67" name="Group 66"/>
          <p:cNvGrpSpPr/>
          <p:nvPr/>
        </p:nvGrpSpPr>
        <p:grpSpPr>
          <a:xfrm>
            <a:off x="349091" y="1858918"/>
            <a:ext cx="813521" cy="813521"/>
            <a:chOff x="239620" y="1840831"/>
            <a:chExt cx="1247167" cy="1247167"/>
          </a:xfrm>
        </p:grpSpPr>
        <p:pic>
          <p:nvPicPr>
            <p:cNvPr id="68" name="Picture 10" descr="C:\Users\ecoffey\AppData\Local\Temp\Rar$DRa1.653\30059_Device_laptop_3145_default_256.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39620" y="1840831"/>
              <a:ext cx="1247167" cy="1247167"/>
            </a:xfrm>
            <a:prstGeom prst="rect">
              <a:avLst/>
            </a:prstGeom>
            <a:noFill/>
            <a:extLst>
              <a:ext uri="{909E8E84-426E-40dd-AFC4-6F175D3DCCD1}">
                <a14:hiddenFill xmlns:a14="http://schemas.microsoft.com/office/drawing/2010/main">
                  <a:solidFill>
                    <a:srgbClr val="FFFFFF"/>
                  </a:solidFill>
                </a14:hiddenFill>
              </a:ext>
            </a:extLst>
          </p:spPr>
        </p:pic>
        <p:sp>
          <p:nvSpPr>
            <p:cNvPr id="69" name="Flowchart: Magnetic Disk 3"/>
            <p:cNvSpPr/>
            <p:nvPr/>
          </p:nvSpPr>
          <p:spPr bwMode="auto">
            <a:xfrm>
              <a:off x="637718" y="2061582"/>
              <a:ext cx="415423" cy="462900"/>
            </a:xfrm>
            <a:prstGeom prst="flowChartMagneticDisk">
              <a:avLst/>
            </a:prstGeom>
            <a:solidFill>
              <a:srgbClr val="78C30E"/>
            </a:solidFill>
            <a:ln w="9525" cap="flat" cmpd="sng" algn="ctr">
              <a:solidFill>
                <a:sysClr val="windowText" lastClr="000000"/>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smtClean="0">
                <a:ln>
                  <a:noFill/>
                </a:ln>
                <a:solidFill>
                  <a:sysClr val="windowText" lastClr="000000"/>
                </a:solidFill>
                <a:effectLst/>
                <a:uLnTx/>
                <a:uFillTx/>
                <a:latin typeface="Lucida Console" pitchFamily="49" charset="0"/>
              </a:endParaRPr>
            </a:p>
          </p:txBody>
        </p:sp>
      </p:grpSp>
    </p:spTree>
    <p:extLst>
      <p:ext uri="{BB962C8B-B14F-4D97-AF65-F5344CB8AC3E}">
        <p14:creationId xmlns:p14="http://schemas.microsoft.com/office/powerpoint/2010/main" val="857424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3" grpId="0"/>
      <p:bldP spid="41" grpId="0"/>
      <p:bldP spid="6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Automation Tools - </a:t>
            </a:r>
            <a:r>
              <a:rPr lang="en-US" sz="4000" dirty="0" err="1" smtClean="0"/>
              <a:t>Git</a:t>
            </a:r>
            <a:r>
              <a:rPr lang="en-US" sz="4000" dirty="0" smtClean="0"/>
              <a:t> Cont’d</a:t>
            </a:r>
            <a:endParaRPr lang="en-US" sz="4000" dirty="0"/>
          </a:p>
        </p:txBody>
      </p:sp>
      <p:sp>
        <p:nvSpPr>
          <p:cNvPr id="25" name="TextBox 24"/>
          <p:cNvSpPr txBox="1"/>
          <p:nvPr/>
        </p:nvSpPr>
        <p:spPr>
          <a:xfrm>
            <a:off x="206498" y="1870164"/>
            <a:ext cx="1252933" cy="461665"/>
          </a:xfrm>
          <a:prstGeom prst="rect">
            <a:avLst/>
          </a:prstGeom>
          <a:noFill/>
        </p:spPr>
        <p:txBody>
          <a:bodyPr wrap="square" rtlCol="0">
            <a:spAutoFit/>
          </a:bodyPr>
          <a:lstStyle/>
          <a:p>
            <a:r>
              <a:rPr lang="en-US" sz="2400" b="1" dirty="0" smtClean="0">
                <a:solidFill>
                  <a:schemeClr val="tx1">
                    <a:lumMod val="75000"/>
                    <a:lumOff val="25000"/>
                  </a:schemeClr>
                </a:solidFill>
                <a:latin typeface="Franklin Gothic Book"/>
                <a:cs typeface="Franklin Gothic Book"/>
              </a:rPr>
              <a:t>master</a:t>
            </a:r>
            <a:endParaRPr lang="en-US" sz="2000" b="1" dirty="0" smtClean="0">
              <a:solidFill>
                <a:schemeClr val="tx1">
                  <a:lumMod val="75000"/>
                  <a:lumOff val="25000"/>
                </a:schemeClr>
              </a:solidFill>
              <a:latin typeface="Franklin Gothic Book"/>
              <a:cs typeface="Franklin Gothic Book"/>
            </a:endParaRPr>
          </a:p>
        </p:txBody>
      </p:sp>
      <p:sp>
        <p:nvSpPr>
          <p:cNvPr id="34" name="TextBox 33"/>
          <p:cNvSpPr txBox="1"/>
          <p:nvPr/>
        </p:nvSpPr>
        <p:spPr>
          <a:xfrm>
            <a:off x="5162457" y="3560421"/>
            <a:ext cx="2725777" cy="923330"/>
          </a:xfrm>
          <a:prstGeom prst="rect">
            <a:avLst/>
          </a:prstGeom>
          <a:noFill/>
        </p:spPr>
        <p:txBody>
          <a:bodyPr wrap="square" rtlCol="0">
            <a:spAutoFit/>
          </a:bodyPr>
          <a:lstStyle/>
          <a:p>
            <a:r>
              <a:rPr lang="en-US" dirty="0" smtClean="0">
                <a:solidFill>
                  <a:schemeClr val="accent6"/>
                </a:solidFill>
                <a:latin typeface="Franklin Gothic Book"/>
                <a:cs typeface="Franklin Gothic Book"/>
              </a:rPr>
              <a:t>Use merge/pull request as an opportunity to review impact of changes</a:t>
            </a:r>
          </a:p>
        </p:txBody>
      </p:sp>
      <p:grpSp>
        <p:nvGrpSpPr>
          <p:cNvPr id="3" name="Group 2"/>
          <p:cNvGrpSpPr/>
          <p:nvPr/>
        </p:nvGrpSpPr>
        <p:grpSpPr>
          <a:xfrm>
            <a:off x="1583329" y="2096353"/>
            <a:ext cx="3085002" cy="464658"/>
            <a:chOff x="1889833" y="2385461"/>
            <a:chExt cx="3085002" cy="464658"/>
          </a:xfrm>
        </p:grpSpPr>
        <p:cxnSp>
          <p:nvCxnSpPr>
            <p:cNvPr id="54" name="Straight Arrow Connector 53"/>
            <p:cNvCxnSpPr/>
            <p:nvPr/>
          </p:nvCxnSpPr>
          <p:spPr>
            <a:xfrm>
              <a:off x="1889833" y="2385461"/>
              <a:ext cx="1484640"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2544382" y="2385461"/>
              <a:ext cx="675218" cy="464658"/>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3219600" y="2850119"/>
              <a:ext cx="1755235"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grpSp>
      <p:sp>
        <p:nvSpPr>
          <p:cNvPr id="63" name="TextBox 62"/>
          <p:cNvSpPr txBox="1"/>
          <p:nvPr/>
        </p:nvSpPr>
        <p:spPr>
          <a:xfrm>
            <a:off x="1531706" y="2402022"/>
            <a:ext cx="1022166" cy="461665"/>
          </a:xfrm>
          <a:prstGeom prst="rect">
            <a:avLst/>
          </a:prstGeom>
          <a:noFill/>
        </p:spPr>
        <p:txBody>
          <a:bodyPr wrap="square" rtlCol="0">
            <a:spAutoFit/>
          </a:bodyPr>
          <a:lstStyle/>
          <a:p>
            <a:r>
              <a:rPr lang="en-US" sz="2400" b="1" dirty="0" smtClean="0">
                <a:solidFill>
                  <a:schemeClr val="tx1">
                    <a:lumMod val="75000"/>
                    <a:lumOff val="25000"/>
                  </a:schemeClr>
                </a:solidFill>
                <a:latin typeface="Franklin Gothic Book"/>
                <a:cs typeface="Franklin Gothic Book"/>
              </a:rPr>
              <a:t>IPv6</a:t>
            </a:r>
            <a:endParaRPr lang="en-US" sz="2000" b="1" dirty="0" smtClean="0">
              <a:solidFill>
                <a:schemeClr val="tx1">
                  <a:lumMod val="75000"/>
                  <a:lumOff val="25000"/>
                </a:schemeClr>
              </a:solidFill>
              <a:latin typeface="Franklin Gothic Book"/>
              <a:cs typeface="Franklin Gothic Book"/>
            </a:endParaRPr>
          </a:p>
        </p:txBody>
      </p:sp>
      <p:cxnSp>
        <p:nvCxnSpPr>
          <p:cNvPr id="64" name="Straight Arrow Connector 63"/>
          <p:cNvCxnSpPr/>
          <p:nvPr/>
        </p:nvCxnSpPr>
        <p:spPr>
          <a:xfrm>
            <a:off x="1583329" y="4019093"/>
            <a:ext cx="1484640"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2237878" y="4019093"/>
            <a:ext cx="675218" cy="464658"/>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2913096" y="4483751"/>
            <a:ext cx="960216"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3073656" y="4019093"/>
            <a:ext cx="1484640"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3873312" y="4019093"/>
            <a:ext cx="675218" cy="464658"/>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206498" y="3767085"/>
            <a:ext cx="1252933" cy="461665"/>
          </a:xfrm>
          <a:prstGeom prst="rect">
            <a:avLst/>
          </a:prstGeom>
          <a:noFill/>
        </p:spPr>
        <p:txBody>
          <a:bodyPr wrap="square" rtlCol="0">
            <a:spAutoFit/>
          </a:bodyPr>
          <a:lstStyle/>
          <a:p>
            <a:r>
              <a:rPr lang="en-US" sz="2400" b="1" dirty="0" smtClean="0">
                <a:solidFill>
                  <a:schemeClr val="tx1">
                    <a:lumMod val="75000"/>
                    <a:lumOff val="25000"/>
                  </a:schemeClr>
                </a:solidFill>
                <a:latin typeface="Franklin Gothic Book"/>
                <a:cs typeface="Franklin Gothic Book"/>
              </a:rPr>
              <a:t>master</a:t>
            </a:r>
            <a:endParaRPr lang="en-US" sz="2000" b="1" dirty="0" smtClean="0">
              <a:solidFill>
                <a:schemeClr val="tx1">
                  <a:lumMod val="75000"/>
                  <a:lumOff val="25000"/>
                </a:schemeClr>
              </a:solidFill>
              <a:latin typeface="Franklin Gothic Book"/>
              <a:cs typeface="Franklin Gothic Book"/>
            </a:endParaRPr>
          </a:p>
        </p:txBody>
      </p:sp>
      <p:sp>
        <p:nvSpPr>
          <p:cNvPr id="76" name="TextBox 75"/>
          <p:cNvSpPr txBox="1"/>
          <p:nvPr/>
        </p:nvSpPr>
        <p:spPr>
          <a:xfrm>
            <a:off x="1531706" y="4340247"/>
            <a:ext cx="1022166" cy="461665"/>
          </a:xfrm>
          <a:prstGeom prst="rect">
            <a:avLst/>
          </a:prstGeom>
          <a:noFill/>
        </p:spPr>
        <p:txBody>
          <a:bodyPr wrap="square" rtlCol="0">
            <a:spAutoFit/>
          </a:bodyPr>
          <a:lstStyle/>
          <a:p>
            <a:r>
              <a:rPr lang="en-US" sz="2400" b="1" dirty="0" smtClean="0">
                <a:solidFill>
                  <a:schemeClr val="tx1">
                    <a:lumMod val="75000"/>
                    <a:lumOff val="25000"/>
                  </a:schemeClr>
                </a:solidFill>
                <a:latin typeface="Franklin Gothic Book"/>
                <a:cs typeface="Franklin Gothic Book"/>
              </a:rPr>
              <a:t>IPv6</a:t>
            </a:r>
            <a:endParaRPr lang="en-US" sz="2000" b="1" dirty="0" smtClean="0">
              <a:solidFill>
                <a:schemeClr val="tx1">
                  <a:lumMod val="75000"/>
                  <a:lumOff val="25000"/>
                </a:schemeClr>
              </a:solidFill>
              <a:latin typeface="Franklin Gothic Book"/>
              <a:cs typeface="Franklin Gothic Book"/>
            </a:endParaRPr>
          </a:p>
        </p:txBody>
      </p:sp>
      <p:sp>
        <p:nvSpPr>
          <p:cNvPr id="4" name="TextBox 3"/>
          <p:cNvSpPr txBox="1"/>
          <p:nvPr/>
        </p:nvSpPr>
        <p:spPr>
          <a:xfrm>
            <a:off x="206498" y="1311367"/>
            <a:ext cx="4351798" cy="523220"/>
          </a:xfrm>
          <a:prstGeom prst="rect">
            <a:avLst/>
          </a:prstGeom>
          <a:noFill/>
        </p:spPr>
        <p:txBody>
          <a:bodyPr wrap="square" rtlCol="0">
            <a:spAutoFit/>
          </a:bodyPr>
          <a:lstStyle/>
          <a:p>
            <a:r>
              <a:rPr lang="en-US" sz="2800" dirty="0" smtClean="0"/>
              <a:t>Create Changes in Branches</a:t>
            </a:r>
            <a:endParaRPr lang="en-US" sz="2800" dirty="0"/>
          </a:p>
        </p:txBody>
      </p:sp>
      <p:sp>
        <p:nvSpPr>
          <p:cNvPr id="77" name="TextBox 76"/>
          <p:cNvSpPr txBox="1"/>
          <p:nvPr/>
        </p:nvSpPr>
        <p:spPr>
          <a:xfrm>
            <a:off x="206498" y="3243464"/>
            <a:ext cx="4351798" cy="523220"/>
          </a:xfrm>
          <a:prstGeom prst="rect">
            <a:avLst/>
          </a:prstGeom>
          <a:noFill/>
        </p:spPr>
        <p:txBody>
          <a:bodyPr wrap="square" rtlCol="0">
            <a:spAutoFit/>
          </a:bodyPr>
          <a:lstStyle/>
          <a:p>
            <a:r>
              <a:rPr lang="en-US" sz="2800" dirty="0" smtClean="0"/>
              <a:t>Merge and Review Changes</a:t>
            </a:r>
            <a:endParaRPr lang="en-US" sz="2800" dirty="0"/>
          </a:p>
        </p:txBody>
      </p:sp>
    </p:spTree>
    <p:extLst>
      <p:ext uri="{BB962C8B-B14F-4D97-AF65-F5344CB8AC3E}">
        <p14:creationId xmlns:p14="http://schemas.microsoft.com/office/powerpoint/2010/main" val="166490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4" grpId="0"/>
      <p:bldP spid="63" grpId="0"/>
      <p:bldP spid="75" grpId="0"/>
      <p:bldP spid="76"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Arrow Connector 3"/>
          <p:cNvCxnSpPr/>
          <p:nvPr/>
        </p:nvCxnSpPr>
        <p:spPr>
          <a:xfrm>
            <a:off x="1624587" y="2329500"/>
            <a:ext cx="1484640"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279136" y="2329500"/>
            <a:ext cx="675218" cy="464658"/>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954354" y="2794158"/>
            <a:ext cx="960216"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114914" y="2329500"/>
            <a:ext cx="1484640"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3914570" y="2329500"/>
            <a:ext cx="675218" cy="464658"/>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0073" y="2091914"/>
            <a:ext cx="1430950" cy="461665"/>
          </a:xfrm>
          <a:prstGeom prst="rect">
            <a:avLst/>
          </a:prstGeom>
          <a:noFill/>
        </p:spPr>
        <p:txBody>
          <a:bodyPr wrap="square" rtlCol="0">
            <a:spAutoFit/>
          </a:bodyPr>
          <a:lstStyle/>
          <a:p>
            <a:r>
              <a:rPr lang="en-US" sz="2400" b="1" dirty="0">
                <a:solidFill>
                  <a:schemeClr val="tx1">
                    <a:lumMod val="75000"/>
                    <a:lumOff val="25000"/>
                  </a:schemeClr>
                </a:solidFill>
                <a:latin typeface="Franklin Gothic Book"/>
                <a:cs typeface="Franklin Gothic Book"/>
              </a:rPr>
              <a:t>master</a:t>
            </a:r>
          </a:p>
        </p:txBody>
      </p:sp>
      <p:sp>
        <p:nvSpPr>
          <p:cNvPr id="10" name="TextBox 9"/>
          <p:cNvSpPr txBox="1"/>
          <p:nvPr/>
        </p:nvSpPr>
        <p:spPr>
          <a:xfrm>
            <a:off x="1985398" y="2557862"/>
            <a:ext cx="1022166" cy="461665"/>
          </a:xfrm>
          <a:prstGeom prst="rect">
            <a:avLst/>
          </a:prstGeom>
          <a:noFill/>
        </p:spPr>
        <p:txBody>
          <a:bodyPr wrap="square" rtlCol="0">
            <a:spAutoFit/>
          </a:bodyPr>
          <a:lstStyle/>
          <a:p>
            <a:r>
              <a:rPr lang="en-US" sz="2400" b="1" dirty="0">
                <a:solidFill>
                  <a:schemeClr val="tx1">
                    <a:lumMod val="75000"/>
                    <a:lumOff val="25000"/>
                  </a:schemeClr>
                </a:solidFill>
                <a:latin typeface="Franklin Gothic Book"/>
                <a:cs typeface="Franklin Gothic Book"/>
              </a:rPr>
              <a:t>IPv6</a:t>
            </a:r>
          </a:p>
        </p:txBody>
      </p:sp>
      <p:sp>
        <p:nvSpPr>
          <p:cNvPr id="11" name="Arc 10"/>
          <p:cNvSpPr/>
          <p:nvPr/>
        </p:nvSpPr>
        <p:spPr>
          <a:xfrm>
            <a:off x="2279136" y="1836342"/>
            <a:ext cx="2320418" cy="888012"/>
          </a:xfrm>
          <a:prstGeom prst="arc">
            <a:avLst>
              <a:gd name="adj1" fmla="val 11136183"/>
              <a:gd name="adj2" fmla="val 0"/>
            </a:avLst>
          </a:prstGeom>
          <a:ln w="38100" cmpd="sng">
            <a:solidFill>
              <a:srgbClr val="000000"/>
            </a:solidFill>
            <a:headEnd type="triangle" w="lg" len="lg"/>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Arrow Connector 11"/>
          <p:cNvCxnSpPr/>
          <p:nvPr/>
        </p:nvCxnSpPr>
        <p:spPr>
          <a:xfrm>
            <a:off x="1622092" y="3928597"/>
            <a:ext cx="1484640"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2276641" y="3928597"/>
            <a:ext cx="675218" cy="464658"/>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951859" y="4393255"/>
            <a:ext cx="960216" cy="0"/>
          </a:xfrm>
          <a:prstGeom prst="straightConnector1">
            <a:avLst/>
          </a:prstGeom>
          <a:ln w="76200" cmpd="sng">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112419" y="3928597"/>
            <a:ext cx="1484640" cy="0"/>
          </a:xfrm>
          <a:prstGeom prst="straightConnector1">
            <a:avLst/>
          </a:prstGeom>
          <a:ln w="76200" cmpd="sng">
            <a:solidFill>
              <a:srgbClr val="147031"/>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9852" y="3670359"/>
            <a:ext cx="1317376" cy="461665"/>
          </a:xfrm>
          <a:prstGeom prst="rect">
            <a:avLst/>
          </a:prstGeom>
          <a:noFill/>
        </p:spPr>
        <p:txBody>
          <a:bodyPr wrap="square" rtlCol="0">
            <a:spAutoFit/>
          </a:bodyPr>
          <a:lstStyle/>
          <a:p>
            <a:r>
              <a:rPr lang="en-US" sz="2400" b="1" dirty="0">
                <a:solidFill>
                  <a:schemeClr val="tx1">
                    <a:lumMod val="75000"/>
                    <a:lumOff val="25000"/>
                  </a:schemeClr>
                </a:solidFill>
                <a:latin typeface="Franklin Gothic Book"/>
                <a:cs typeface="Franklin Gothic Book"/>
              </a:rPr>
              <a:t>east</a:t>
            </a:r>
            <a:r>
              <a:rPr lang="en-US" sz="2400" b="1" dirty="0" smtClean="0">
                <a:solidFill>
                  <a:schemeClr val="tx1">
                    <a:lumMod val="75000"/>
                    <a:lumOff val="25000"/>
                  </a:schemeClr>
                </a:solidFill>
                <a:latin typeface="Franklin Gothic Book"/>
                <a:cs typeface="Franklin Gothic Book"/>
              </a:rPr>
              <a:t>-dc</a:t>
            </a:r>
          </a:p>
        </p:txBody>
      </p:sp>
      <p:sp>
        <p:nvSpPr>
          <p:cNvPr id="17" name="TextBox 16"/>
          <p:cNvSpPr txBox="1"/>
          <p:nvPr/>
        </p:nvSpPr>
        <p:spPr>
          <a:xfrm>
            <a:off x="1556567" y="4167285"/>
            <a:ext cx="1447982" cy="461665"/>
          </a:xfrm>
          <a:prstGeom prst="rect">
            <a:avLst/>
          </a:prstGeom>
          <a:noFill/>
        </p:spPr>
        <p:txBody>
          <a:bodyPr wrap="square" rtlCol="0">
            <a:spAutoFit/>
          </a:bodyPr>
          <a:lstStyle/>
          <a:p>
            <a:r>
              <a:rPr lang="en-US" sz="2400" b="1" dirty="0" smtClean="0">
                <a:solidFill>
                  <a:schemeClr val="tx1">
                    <a:lumMod val="75000"/>
                    <a:lumOff val="25000"/>
                  </a:schemeClr>
                </a:solidFill>
                <a:latin typeface="Franklin Gothic Book"/>
                <a:cs typeface="Franklin Gothic Book"/>
              </a:rPr>
              <a:t>west-dc</a:t>
            </a:r>
          </a:p>
        </p:txBody>
      </p:sp>
      <p:cxnSp>
        <p:nvCxnSpPr>
          <p:cNvPr id="18" name="Straight Arrow Connector 17"/>
          <p:cNvCxnSpPr/>
          <p:nvPr/>
        </p:nvCxnSpPr>
        <p:spPr>
          <a:xfrm>
            <a:off x="3914570" y="4395593"/>
            <a:ext cx="960216" cy="0"/>
          </a:xfrm>
          <a:prstGeom prst="straightConnector1">
            <a:avLst/>
          </a:prstGeom>
          <a:ln w="76200" cmpd="sng">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52661" y="1698710"/>
            <a:ext cx="407220" cy="657560"/>
          </a:xfrm>
          <a:prstGeom prst="rect">
            <a:avLst/>
          </a:prstGeom>
        </p:spPr>
      </p:pic>
      <p:sp>
        <p:nvSpPr>
          <p:cNvPr id="20" name="Title 1"/>
          <p:cNvSpPr>
            <a:spLocks noGrp="1"/>
          </p:cNvSpPr>
          <p:nvPr>
            <p:ph type="title"/>
          </p:nvPr>
        </p:nvSpPr>
        <p:spPr>
          <a:xfrm>
            <a:off x="0" y="438626"/>
            <a:ext cx="8229600" cy="689134"/>
          </a:xfrm>
        </p:spPr>
        <p:txBody>
          <a:bodyPr>
            <a:normAutofit fontScale="90000"/>
          </a:bodyPr>
          <a:lstStyle/>
          <a:p>
            <a:pPr algn="l"/>
            <a:r>
              <a:rPr lang="en-US" sz="4000" dirty="0" smtClean="0"/>
              <a:t>Automation Tools – </a:t>
            </a:r>
            <a:r>
              <a:rPr lang="en-US" sz="4000" dirty="0" err="1" smtClean="0"/>
              <a:t>Git</a:t>
            </a:r>
            <a:r>
              <a:rPr lang="en-US" sz="4000" dirty="0" smtClean="0"/>
              <a:t> Cont’d</a:t>
            </a:r>
            <a:endParaRPr lang="en-US" sz="4000" dirty="0"/>
          </a:p>
        </p:txBody>
      </p:sp>
      <p:sp>
        <p:nvSpPr>
          <p:cNvPr id="21" name="TextBox 20"/>
          <p:cNvSpPr txBox="1"/>
          <p:nvPr/>
        </p:nvSpPr>
        <p:spPr>
          <a:xfrm>
            <a:off x="245261" y="3148326"/>
            <a:ext cx="6021960" cy="523220"/>
          </a:xfrm>
          <a:prstGeom prst="rect">
            <a:avLst/>
          </a:prstGeom>
          <a:noFill/>
        </p:spPr>
        <p:txBody>
          <a:bodyPr wrap="square" rtlCol="0">
            <a:spAutoFit/>
          </a:bodyPr>
          <a:lstStyle/>
          <a:p>
            <a:r>
              <a:rPr lang="en-US" sz="2800" dirty="0" smtClean="0"/>
              <a:t>For for new project/datacenter/office</a:t>
            </a:r>
            <a:endParaRPr lang="en-US" sz="2800" dirty="0"/>
          </a:p>
        </p:txBody>
      </p:sp>
      <p:sp>
        <p:nvSpPr>
          <p:cNvPr id="23" name="TextBox 22"/>
          <p:cNvSpPr txBox="1"/>
          <p:nvPr/>
        </p:nvSpPr>
        <p:spPr>
          <a:xfrm>
            <a:off x="320073" y="1127760"/>
            <a:ext cx="6021960" cy="523220"/>
          </a:xfrm>
          <a:prstGeom prst="rect">
            <a:avLst/>
          </a:prstGeom>
          <a:noFill/>
        </p:spPr>
        <p:txBody>
          <a:bodyPr wrap="square" rtlCol="0">
            <a:spAutoFit/>
          </a:bodyPr>
          <a:lstStyle/>
          <a:p>
            <a:r>
              <a:rPr lang="en-US" sz="2800" dirty="0" smtClean="0"/>
              <a:t>Rollback failures after merge</a:t>
            </a:r>
            <a:endParaRPr lang="en-US" sz="2800" dirty="0"/>
          </a:p>
        </p:txBody>
      </p:sp>
    </p:spTree>
    <p:extLst>
      <p:ext uri="{BB962C8B-B14F-4D97-AF65-F5344CB8AC3E}">
        <p14:creationId xmlns:p14="http://schemas.microsoft.com/office/powerpoint/2010/main" val="3436468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Infrastructure as Code</a:t>
            </a:r>
            <a:endParaRPr lang="en-US" sz="4000" dirty="0"/>
          </a:p>
        </p:txBody>
      </p:sp>
      <p:pic>
        <p:nvPicPr>
          <p:cNvPr id="8" name="Picture 7"/>
          <p:cNvPicPr>
            <a:picLocks noChangeAspect="1"/>
          </p:cNvPicPr>
          <p:nvPr/>
        </p:nvPicPr>
        <p:blipFill>
          <a:blip r:embed="rId2"/>
          <a:stretch>
            <a:fillRect/>
          </a:stretch>
        </p:blipFill>
        <p:spPr>
          <a:xfrm>
            <a:off x="1437692" y="1219072"/>
            <a:ext cx="1730820" cy="1694762"/>
          </a:xfrm>
          <a:prstGeom prst="rect">
            <a:avLst/>
          </a:prstGeom>
        </p:spPr>
      </p:pic>
      <p:sp>
        <p:nvSpPr>
          <p:cNvPr id="9" name="Content Placeholder 2"/>
          <p:cNvSpPr>
            <a:spLocks noGrp="1"/>
          </p:cNvSpPr>
          <p:nvPr>
            <p:ph idx="1"/>
          </p:nvPr>
        </p:nvSpPr>
        <p:spPr>
          <a:xfrm>
            <a:off x="454296" y="3149345"/>
            <a:ext cx="8249605" cy="1415242"/>
          </a:xfrm>
        </p:spPr>
        <p:txBody>
          <a:bodyPr>
            <a:normAutofit fontScale="85000" lnSpcReduction="10000"/>
          </a:bodyPr>
          <a:lstStyle/>
          <a:p>
            <a:r>
              <a:rPr lang="en-US" dirty="0" smtClean="0"/>
              <a:t>Use software practices for device configurations</a:t>
            </a:r>
            <a:endParaRPr lang="en-US" dirty="0"/>
          </a:p>
          <a:p>
            <a:r>
              <a:rPr lang="en-US" dirty="0" smtClean="0"/>
              <a:t>All configuration changes tracked and shared</a:t>
            </a:r>
          </a:p>
          <a:p>
            <a:r>
              <a:rPr lang="en-US" dirty="0" smtClean="0"/>
              <a:t>Easy to replace and spin up devices</a:t>
            </a:r>
            <a:endParaRPr lang="en-US" dirty="0"/>
          </a:p>
        </p:txBody>
      </p:sp>
      <p:pic>
        <p:nvPicPr>
          <p:cNvPr id="5" name="Picture 4"/>
          <p:cNvPicPr>
            <a:picLocks noChangeAspect="1"/>
          </p:cNvPicPr>
          <p:nvPr/>
        </p:nvPicPr>
        <p:blipFill>
          <a:blip r:embed="rId3"/>
          <a:stretch>
            <a:fillRect/>
          </a:stretch>
        </p:blipFill>
        <p:spPr>
          <a:xfrm>
            <a:off x="4937024" y="1127760"/>
            <a:ext cx="1712168" cy="1712168"/>
          </a:xfrm>
          <a:prstGeom prst="rect">
            <a:avLst/>
          </a:prstGeom>
        </p:spPr>
      </p:pic>
      <p:sp>
        <p:nvSpPr>
          <p:cNvPr id="3" name="TextBox 2"/>
          <p:cNvSpPr txBox="1"/>
          <p:nvPr/>
        </p:nvSpPr>
        <p:spPr>
          <a:xfrm>
            <a:off x="3696318" y="1249407"/>
            <a:ext cx="1001517" cy="1200329"/>
          </a:xfrm>
          <a:prstGeom prst="rect">
            <a:avLst/>
          </a:prstGeom>
          <a:noFill/>
        </p:spPr>
        <p:txBody>
          <a:bodyPr wrap="square" rtlCol="0">
            <a:spAutoFit/>
          </a:bodyPr>
          <a:lstStyle/>
          <a:p>
            <a:r>
              <a:rPr lang="en-US" sz="7200" dirty="0" smtClean="0"/>
              <a:t>+</a:t>
            </a:r>
            <a:endParaRPr lang="en-US" sz="7200" dirty="0"/>
          </a:p>
        </p:txBody>
      </p:sp>
    </p:spTree>
    <p:extLst>
      <p:ext uri="{BB962C8B-B14F-4D97-AF65-F5344CB8AC3E}">
        <p14:creationId xmlns:p14="http://schemas.microsoft.com/office/powerpoint/2010/main" val="3337846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9144000" cy="689134"/>
          </a:xfrm>
        </p:spPr>
        <p:txBody>
          <a:bodyPr>
            <a:normAutofit/>
          </a:bodyPr>
          <a:lstStyle/>
          <a:p>
            <a:pPr algn="l"/>
            <a:r>
              <a:rPr lang="en-US" sz="3600" dirty="0" err="1" smtClean="0"/>
              <a:t>IaC</a:t>
            </a:r>
            <a:r>
              <a:rPr lang="en-US" sz="3600" dirty="0" smtClean="0"/>
              <a:t> - Vagrant + </a:t>
            </a:r>
            <a:r>
              <a:rPr lang="en-US" sz="3600" dirty="0" err="1" smtClean="0"/>
              <a:t>VirtualBox</a:t>
            </a:r>
            <a:endParaRPr lang="en-US" sz="3600" dirty="0"/>
          </a:p>
        </p:txBody>
      </p:sp>
      <p:sp>
        <p:nvSpPr>
          <p:cNvPr id="9" name="Content Placeholder 2"/>
          <p:cNvSpPr>
            <a:spLocks noGrp="1"/>
          </p:cNvSpPr>
          <p:nvPr>
            <p:ph idx="1"/>
          </p:nvPr>
        </p:nvSpPr>
        <p:spPr>
          <a:xfrm>
            <a:off x="2488304" y="1332018"/>
            <a:ext cx="6215597" cy="1146156"/>
          </a:xfrm>
        </p:spPr>
        <p:txBody>
          <a:bodyPr>
            <a:normAutofit lnSpcReduction="10000"/>
          </a:bodyPr>
          <a:lstStyle/>
          <a:p>
            <a:r>
              <a:rPr lang="en-US" dirty="0" smtClean="0"/>
              <a:t>Free hypervisor</a:t>
            </a:r>
          </a:p>
          <a:p>
            <a:r>
              <a:rPr lang="en-US" dirty="0" smtClean="0"/>
              <a:t>Windows/Mac/Linux support</a:t>
            </a:r>
            <a:endParaRPr lang="en-US" dirty="0"/>
          </a:p>
        </p:txBody>
      </p:sp>
      <p:pic>
        <p:nvPicPr>
          <p:cNvPr id="4" name="Picture 3"/>
          <p:cNvPicPr>
            <a:picLocks noChangeAspect="1"/>
          </p:cNvPicPr>
          <p:nvPr/>
        </p:nvPicPr>
        <p:blipFill>
          <a:blip r:embed="rId3"/>
          <a:stretch>
            <a:fillRect/>
          </a:stretch>
        </p:blipFill>
        <p:spPr>
          <a:xfrm>
            <a:off x="227148" y="1538531"/>
            <a:ext cx="2182939" cy="636917"/>
          </a:xfrm>
          <a:prstGeom prst="rect">
            <a:avLst/>
          </a:prstGeom>
        </p:spPr>
      </p:pic>
      <p:pic>
        <p:nvPicPr>
          <p:cNvPr id="5" name="Picture 4"/>
          <p:cNvPicPr>
            <a:picLocks noChangeAspect="1"/>
          </p:cNvPicPr>
          <p:nvPr/>
        </p:nvPicPr>
        <p:blipFill>
          <a:blip r:embed="rId4"/>
          <a:stretch>
            <a:fillRect/>
          </a:stretch>
        </p:blipFill>
        <p:spPr>
          <a:xfrm>
            <a:off x="772452" y="2911853"/>
            <a:ext cx="1081843" cy="1321661"/>
          </a:xfrm>
          <a:prstGeom prst="rect">
            <a:avLst/>
          </a:prstGeom>
        </p:spPr>
      </p:pic>
      <p:sp>
        <p:nvSpPr>
          <p:cNvPr id="6" name="Content Placeholder 2"/>
          <p:cNvSpPr txBox="1">
            <a:spLocks/>
          </p:cNvSpPr>
          <p:nvPr/>
        </p:nvSpPr>
        <p:spPr>
          <a:xfrm>
            <a:off x="2640704" y="2929986"/>
            <a:ext cx="6215597" cy="173724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Tahoma"/>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Tahoma"/>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Tahoma"/>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Tahoma"/>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Tahoma"/>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Orchestrates </a:t>
            </a:r>
            <a:r>
              <a:rPr lang="en-US" dirty="0" err="1" smtClean="0"/>
              <a:t>VirtualBox</a:t>
            </a:r>
            <a:endParaRPr lang="en-US" dirty="0" smtClean="0"/>
          </a:p>
          <a:p>
            <a:r>
              <a:rPr lang="en-US" dirty="0" smtClean="0"/>
              <a:t>Define full datacenter of VMs</a:t>
            </a:r>
          </a:p>
          <a:p>
            <a:r>
              <a:rPr lang="en-US" dirty="0" smtClean="0"/>
              <a:t>One click spin up / spin down</a:t>
            </a:r>
            <a:endParaRPr lang="en-US" dirty="0"/>
          </a:p>
        </p:txBody>
      </p:sp>
    </p:spTree>
    <p:extLst>
      <p:ext uri="{BB962C8B-B14F-4D97-AF65-F5344CB8AC3E}">
        <p14:creationId xmlns:p14="http://schemas.microsoft.com/office/powerpoint/2010/main" val="254935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Leading Questions</a:t>
            </a:r>
            <a:endParaRPr lang="en-US" sz="4000" dirty="0"/>
          </a:p>
        </p:txBody>
      </p:sp>
      <p:sp>
        <p:nvSpPr>
          <p:cNvPr id="8" name="Content Placeholder 2"/>
          <p:cNvSpPr>
            <a:spLocks noGrp="1"/>
          </p:cNvSpPr>
          <p:nvPr>
            <p:ph idx="1"/>
          </p:nvPr>
        </p:nvSpPr>
        <p:spPr>
          <a:xfrm>
            <a:off x="240265" y="1452625"/>
            <a:ext cx="8778239" cy="3378725"/>
          </a:xfrm>
        </p:spPr>
        <p:txBody>
          <a:bodyPr>
            <a:normAutofit lnSpcReduction="10000"/>
          </a:bodyPr>
          <a:lstStyle/>
          <a:p>
            <a:pPr>
              <a:lnSpc>
                <a:spcPct val="130000"/>
              </a:lnSpc>
            </a:pPr>
            <a:r>
              <a:rPr lang="en-US" dirty="0" smtClean="0"/>
              <a:t>Who thinks their change system works well?</a:t>
            </a:r>
          </a:p>
          <a:p>
            <a:pPr lvl="1">
              <a:lnSpc>
                <a:spcPct val="130000"/>
              </a:lnSpc>
            </a:pPr>
            <a:r>
              <a:rPr lang="en-US" dirty="0" smtClean="0"/>
              <a:t>I assume your manager is here</a:t>
            </a:r>
          </a:p>
          <a:p>
            <a:pPr>
              <a:lnSpc>
                <a:spcPct val="130000"/>
              </a:lnSpc>
            </a:pPr>
            <a:r>
              <a:rPr lang="en-US" dirty="0" smtClean="0"/>
              <a:t>Who lab tests 100% of changes? </a:t>
            </a:r>
          </a:p>
          <a:p>
            <a:pPr>
              <a:lnSpc>
                <a:spcPct val="130000"/>
              </a:lnSpc>
            </a:pPr>
            <a:r>
              <a:rPr lang="en-US" dirty="0" smtClean="0"/>
              <a:t>Who checks servers + apps on changes?</a:t>
            </a:r>
          </a:p>
          <a:p>
            <a:pPr lvl="1">
              <a:lnSpc>
                <a:spcPct val="130000"/>
              </a:lnSpc>
            </a:pPr>
            <a:r>
              <a:rPr lang="en-US" dirty="0" smtClean="0"/>
              <a:t>Why is it your users?</a:t>
            </a:r>
          </a:p>
          <a:p>
            <a:pPr>
              <a:lnSpc>
                <a:spcPct val="130000"/>
              </a:lnSpc>
            </a:pPr>
            <a:endParaRPr lang="en-US" dirty="0"/>
          </a:p>
        </p:txBody>
      </p:sp>
    </p:spTree>
    <p:extLst>
      <p:ext uri="{BB962C8B-B14F-4D97-AF65-F5344CB8AC3E}">
        <p14:creationId xmlns:p14="http://schemas.microsoft.com/office/powerpoint/2010/main" val="312963490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38626"/>
            <a:ext cx="9144001" cy="689134"/>
          </a:xfrm>
        </p:spPr>
        <p:txBody>
          <a:bodyPr>
            <a:normAutofit/>
          </a:bodyPr>
          <a:lstStyle/>
          <a:p>
            <a:pPr algn="l"/>
            <a:r>
              <a:rPr lang="en-US" sz="2800" dirty="0"/>
              <a:t>Continuous Integration / Continuous Development</a:t>
            </a:r>
          </a:p>
        </p:txBody>
      </p:sp>
      <p:sp>
        <p:nvSpPr>
          <p:cNvPr id="9" name="Content Placeholder 2"/>
          <p:cNvSpPr>
            <a:spLocks noGrp="1"/>
          </p:cNvSpPr>
          <p:nvPr>
            <p:ph idx="1"/>
          </p:nvPr>
        </p:nvSpPr>
        <p:spPr>
          <a:xfrm>
            <a:off x="454296" y="1332017"/>
            <a:ext cx="8249605" cy="3108043"/>
          </a:xfrm>
        </p:spPr>
        <p:txBody>
          <a:bodyPr>
            <a:normAutofit/>
          </a:bodyPr>
          <a:lstStyle/>
          <a:p>
            <a:r>
              <a:rPr lang="en-US" dirty="0" smtClean="0"/>
              <a:t>CI/CD</a:t>
            </a:r>
          </a:p>
          <a:p>
            <a:r>
              <a:rPr lang="en-US" dirty="0" smtClean="0"/>
              <a:t>CI – Make lots of production changes</a:t>
            </a:r>
          </a:p>
          <a:p>
            <a:pPr lvl="1"/>
            <a:r>
              <a:rPr lang="en-US" dirty="0" smtClean="0"/>
              <a:t>Probably not good for networks</a:t>
            </a:r>
          </a:p>
          <a:p>
            <a:r>
              <a:rPr lang="en-US" dirty="0" smtClean="0"/>
              <a:t>CD – Make lots of small </a:t>
            </a:r>
            <a:r>
              <a:rPr lang="en-US" dirty="0" err="1" smtClean="0"/>
              <a:t>config</a:t>
            </a:r>
            <a:r>
              <a:rPr lang="en-US" dirty="0" smtClean="0"/>
              <a:t> changes</a:t>
            </a:r>
          </a:p>
          <a:p>
            <a:pPr lvl="1"/>
            <a:r>
              <a:rPr lang="en-US" dirty="0" smtClean="0"/>
              <a:t>Test Early, Test Often</a:t>
            </a:r>
            <a:endParaRPr lang="en-US" dirty="0"/>
          </a:p>
        </p:txBody>
      </p:sp>
    </p:spTree>
    <p:extLst>
      <p:ext uri="{BB962C8B-B14F-4D97-AF65-F5344CB8AC3E}">
        <p14:creationId xmlns:p14="http://schemas.microsoft.com/office/powerpoint/2010/main" val="24531886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38626"/>
            <a:ext cx="9144001" cy="689134"/>
          </a:xfrm>
        </p:spPr>
        <p:txBody>
          <a:bodyPr>
            <a:normAutofit/>
          </a:bodyPr>
          <a:lstStyle/>
          <a:p>
            <a:pPr algn="l"/>
            <a:r>
              <a:rPr lang="en-US" sz="2800" dirty="0" smtClean="0"/>
              <a:t>CI/CD Pipeline</a:t>
            </a:r>
            <a:endParaRPr lang="en-US" sz="2800" dirty="0"/>
          </a:p>
        </p:txBody>
      </p:sp>
      <p:sp>
        <p:nvSpPr>
          <p:cNvPr id="9" name="Content Placeholder 2"/>
          <p:cNvSpPr>
            <a:spLocks noGrp="1"/>
          </p:cNvSpPr>
          <p:nvPr>
            <p:ph idx="1"/>
          </p:nvPr>
        </p:nvSpPr>
        <p:spPr>
          <a:xfrm>
            <a:off x="454296" y="1332017"/>
            <a:ext cx="8249605" cy="3108043"/>
          </a:xfrm>
        </p:spPr>
        <p:txBody>
          <a:bodyPr>
            <a:normAutofit/>
          </a:bodyPr>
          <a:lstStyle/>
          <a:p>
            <a:r>
              <a:rPr lang="en-US" dirty="0" smtClean="0"/>
              <a:t>Tools designed to automate tests</a:t>
            </a:r>
          </a:p>
          <a:p>
            <a:r>
              <a:rPr lang="en-US" dirty="0" smtClean="0"/>
              <a:t>Hook into </a:t>
            </a:r>
            <a:r>
              <a:rPr lang="en-US" dirty="0" err="1" smtClean="0"/>
              <a:t>Git</a:t>
            </a:r>
            <a:r>
              <a:rPr lang="en-US" dirty="0" smtClean="0"/>
              <a:t>(hub)</a:t>
            </a:r>
          </a:p>
          <a:p>
            <a:r>
              <a:rPr lang="en-US" dirty="0" smtClean="0"/>
              <a:t>Very flexible, highly customizable</a:t>
            </a:r>
          </a:p>
          <a:p>
            <a:pPr marL="0" indent="0">
              <a:buNone/>
            </a:pPr>
            <a:endParaRPr lang="en-US" dirty="0"/>
          </a:p>
          <a:p>
            <a:pPr marL="0" indent="0">
              <a:buNone/>
            </a:pPr>
            <a:endParaRPr lang="en-US" dirty="0" smtClean="0"/>
          </a:p>
        </p:txBody>
      </p:sp>
      <p:pic>
        <p:nvPicPr>
          <p:cNvPr id="3" name="Picture 2"/>
          <p:cNvPicPr>
            <a:picLocks noChangeAspect="1"/>
          </p:cNvPicPr>
          <p:nvPr/>
        </p:nvPicPr>
        <p:blipFill>
          <a:blip r:embed="rId3"/>
          <a:stretch>
            <a:fillRect/>
          </a:stretch>
        </p:blipFill>
        <p:spPr>
          <a:xfrm>
            <a:off x="4811408" y="3961452"/>
            <a:ext cx="2667834" cy="855720"/>
          </a:xfrm>
          <a:prstGeom prst="rect">
            <a:avLst/>
          </a:prstGeom>
        </p:spPr>
      </p:pic>
      <p:pic>
        <p:nvPicPr>
          <p:cNvPr id="4" name="Picture 3"/>
          <p:cNvPicPr>
            <a:picLocks noChangeAspect="1"/>
          </p:cNvPicPr>
          <p:nvPr/>
        </p:nvPicPr>
        <p:blipFill>
          <a:blip r:embed="rId4"/>
          <a:stretch>
            <a:fillRect/>
          </a:stretch>
        </p:blipFill>
        <p:spPr>
          <a:xfrm>
            <a:off x="-1" y="4000308"/>
            <a:ext cx="2552701" cy="816864"/>
          </a:xfrm>
          <a:prstGeom prst="rect">
            <a:avLst/>
          </a:prstGeom>
        </p:spPr>
      </p:pic>
      <p:pic>
        <p:nvPicPr>
          <p:cNvPr id="5" name="Picture 4"/>
          <p:cNvPicPr>
            <a:picLocks noChangeAspect="1"/>
          </p:cNvPicPr>
          <p:nvPr/>
        </p:nvPicPr>
        <p:blipFill>
          <a:blip r:embed="rId5"/>
          <a:stretch>
            <a:fillRect/>
          </a:stretch>
        </p:blipFill>
        <p:spPr>
          <a:xfrm>
            <a:off x="6026060" y="3213100"/>
            <a:ext cx="2906363" cy="696514"/>
          </a:xfrm>
          <a:prstGeom prst="rect">
            <a:avLst/>
          </a:prstGeom>
        </p:spPr>
      </p:pic>
      <p:pic>
        <p:nvPicPr>
          <p:cNvPr id="6" name="Picture 5"/>
          <p:cNvPicPr>
            <a:picLocks noChangeAspect="1"/>
          </p:cNvPicPr>
          <p:nvPr/>
        </p:nvPicPr>
        <p:blipFill>
          <a:blip r:embed="rId6"/>
          <a:stretch>
            <a:fillRect/>
          </a:stretch>
        </p:blipFill>
        <p:spPr>
          <a:xfrm>
            <a:off x="1779353" y="3021688"/>
            <a:ext cx="2753283" cy="978620"/>
          </a:xfrm>
          <a:prstGeom prst="rect">
            <a:avLst/>
          </a:prstGeom>
        </p:spPr>
      </p:pic>
    </p:spTree>
    <p:extLst>
      <p:ext uri="{BB962C8B-B14F-4D97-AF65-F5344CB8AC3E}">
        <p14:creationId xmlns:p14="http://schemas.microsoft.com/office/powerpoint/2010/main" val="15639927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38626"/>
            <a:ext cx="9144001" cy="689134"/>
          </a:xfrm>
        </p:spPr>
        <p:txBody>
          <a:bodyPr>
            <a:normAutofit/>
          </a:bodyPr>
          <a:lstStyle/>
          <a:p>
            <a:pPr algn="l"/>
            <a:r>
              <a:rPr lang="en-US" sz="2800" dirty="0" smtClean="0"/>
              <a:t>Network </a:t>
            </a:r>
            <a:r>
              <a:rPr lang="en-US" sz="2800" dirty="0" err="1" smtClean="0"/>
              <a:t>DevOps</a:t>
            </a:r>
            <a:endParaRPr lang="en-US" sz="2800" dirty="0"/>
          </a:p>
        </p:txBody>
      </p:sp>
      <p:sp>
        <p:nvSpPr>
          <p:cNvPr id="9" name="Content Placeholder 2"/>
          <p:cNvSpPr>
            <a:spLocks noGrp="1"/>
          </p:cNvSpPr>
          <p:nvPr>
            <p:ph idx="1"/>
          </p:nvPr>
        </p:nvSpPr>
        <p:spPr>
          <a:xfrm>
            <a:off x="454296" y="1332017"/>
            <a:ext cx="8249605" cy="3428141"/>
          </a:xfrm>
        </p:spPr>
        <p:txBody>
          <a:bodyPr>
            <a:normAutofit/>
          </a:bodyPr>
          <a:lstStyle/>
          <a:p>
            <a:r>
              <a:rPr lang="en-US" dirty="0" err="1" smtClean="0"/>
              <a:t>DevOps</a:t>
            </a:r>
            <a:r>
              <a:rPr lang="en-US" dirty="0" smtClean="0"/>
              <a:t> is about culture</a:t>
            </a:r>
          </a:p>
          <a:p>
            <a:pPr lvl="1"/>
            <a:r>
              <a:rPr lang="en-US" dirty="0" smtClean="0"/>
              <a:t>Developers and Operators working together</a:t>
            </a:r>
          </a:p>
          <a:p>
            <a:r>
              <a:rPr lang="en-US" dirty="0" smtClean="0"/>
              <a:t>Where are the network engineers?</a:t>
            </a:r>
          </a:p>
          <a:p>
            <a:r>
              <a:rPr lang="en-US" dirty="0" smtClean="0"/>
              <a:t>Death to the silo!</a:t>
            </a:r>
            <a:endParaRPr lang="en-US" dirty="0"/>
          </a:p>
          <a:p>
            <a:r>
              <a:rPr lang="en-US" dirty="0" smtClean="0"/>
              <a:t>Network + </a:t>
            </a:r>
            <a:r>
              <a:rPr lang="en-US" dirty="0" err="1" smtClean="0"/>
              <a:t>Dev</a:t>
            </a:r>
            <a:r>
              <a:rPr lang="en-US" dirty="0" smtClean="0"/>
              <a:t> + Ops</a:t>
            </a:r>
          </a:p>
          <a:p>
            <a:pPr lvl="1"/>
            <a:r>
              <a:rPr lang="en-US" dirty="0" smtClean="0"/>
              <a:t>Unique skills, collaboration is key!</a:t>
            </a:r>
          </a:p>
        </p:txBody>
      </p:sp>
    </p:spTree>
    <p:extLst>
      <p:ext uri="{BB962C8B-B14F-4D97-AF65-F5344CB8AC3E}">
        <p14:creationId xmlns:p14="http://schemas.microsoft.com/office/powerpoint/2010/main" val="1056551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38626"/>
            <a:ext cx="8229600" cy="689134"/>
          </a:xfrm>
        </p:spPr>
        <p:txBody>
          <a:bodyPr>
            <a:normAutofit fontScale="90000"/>
          </a:bodyPr>
          <a:lstStyle/>
          <a:p>
            <a:pPr algn="l"/>
            <a:r>
              <a:rPr lang="en-US" sz="4000" dirty="0" smtClean="0"/>
              <a:t>Change Management Today	</a:t>
            </a:r>
            <a:endParaRPr lang="en-US" sz="4000" dirty="0"/>
          </a:p>
        </p:txBody>
      </p:sp>
      <p:pic>
        <p:nvPicPr>
          <p:cNvPr id="5" name="Picture 4" descr="change_notepad.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441" y="1258663"/>
            <a:ext cx="5502842" cy="2754537"/>
          </a:xfrm>
          <a:prstGeom prst="rect">
            <a:avLst/>
          </a:prstGeom>
        </p:spPr>
      </p:pic>
    </p:spTree>
    <p:extLst>
      <p:ext uri="{BB962C8B-B14F-4D97-AF65-F5344CB8AC3E}">
        <p14:creationId xmlns:p14="http://schemas.microsoft.com/office/powerpoint/2010/main" val="402651382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INTEROP Las Vegas">
      <a:dk1>
        <a:srgbClr val="18153A"/>
      </a:dk1>
      <a:lt1>
        <a:sysClr val="window" lastClr="FFFFFF"/>
      </a:lt1>
      <a:dk2>
        <a:srgbClr val="0B6885"/>
      </a:dk2>
      <a:lt2>
        <a:srgbClr val="EEECE1"/>
      </a:lt2>
      <a:accent1>
        <a:srgbClr val="2D8EC2"/>
      </a:accent1>
      <a:accent2>
        <a:srgbClr val="D63D25"/>
      </a:accent2>
      <a:accent3>
        <a:srgbClr val="AECC2A"/>
      </a:accent3>
      <a:accent4>
        <a:srgbClr val="574B79"/>
      </a:accent4>
      <a:accent5>
        <a:srgbClr val="A7D3E3"/>
      </a:accent5>
      <a:accent6>
        <a:srgbClr val="EEA5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4878</TotalTime>
  <Words>4606</Words>
  <Application>Microsoft Macintosh PowerPoint</Application>
  <PresentationFormat>On-screen Show (16:9)</PresentationFormat>
  <Paragraphs>528</Paragraphs>
  <Slides>82</Slides>
  <Notes>62</Notes>
  <HiddenSlides>16</HiddenSlides>
  <MMClips>4</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Net DevOps and  Change Control</vt:lpstr>
      <vt:lpstr>Agenda</vt:lpstr>
      <vt:lpstr>Pete Who?</vt:lpstr>
      <vt:lpstr>Leading Questions</vt:lpstr>
      <vt:lpstr>Leading Questions</vt:lpstr>
      <vt:lpstr>Leading Questions</vt:lpstr>
      <vt:lpstr>Leading Questions</vt:lpstr>
      <vt:lpstr>Leading Questions</vt:lpstr>
      <vt:lpstr>Change Management Today </vt:lpstr>
      <vt:lpstr>Change Management Today </vt:lpstr>
      <vt:lpstr>Change Management Today </vt:lpstr>
      <vt:lpstr>Change Management Today </vt:lpstr>
      <vt:lpstr>Change Management Today </vt:lpstr>
      <vt:lpstr>Change Management Today </vt:lpstr>
      <vt:lpstr>Change Validation</vt:lpstr>
      <vt:lpstr>Change Validation</vt:lpstr>
      <vt:lpstr>Validation? What Validation?</vt:lpstr>
      <vt:lpstr>Validation? What Validation?</vt:lpstr>
      <vt:lpstr>Validation? What Validation?</vt:lpstr>
      <vt:lpstr>Validation? What Validation?</vt:lpstr>
      <vt:lpstr>Validation? What Validation?</vt:lpstr>
      <vt:lpstr>Recap: What’s Broken?</vt:lpstr>
      <vt:lpstr>Recap: What’s Broken?</vt:lpstr>
      <vt:lpstr>Recap: What’s Broken?</vt:lpstr>
      <vt:lpstr>Recap: What’s Broken?</vt:lpstr>
      <vt:lpstr>Recap: What’s Broken?</vt:lpstr>
      <vt:lpstr>Recap: What’s Broken?</vt:lpstr>
      <vt:lpstr>Imagine a World…</vt:lpstr>
      <vt:lpstr>Imagine a World…</vt:lpstr>
      <vt:lpstr>Imagine a World…</vt:lpstr>
      <vt:lpstr>Imagine a World…</vt:lpstr>
      <vt:lpstr>Imagine a World…</vt:lpstr>
      <vt:lpstr>Imagine a World…</vt:lpstr>
      <vt:lpstr>NetDevOps Toolbox</vt:lpstr>
      <vt:lpstr>NetDevOps Toolbox</vt:lpstr>
      <vt:lpstr>NetDevOps Toolbox</vt:lpstr>
      <vt:lpstr>NetDevOps Toolbox</vt:lpstr>
      <vt:lpstr>NetDevOps Toolbox</vt:lpstr>
      <vt:lpstr>NetDevOps Toolbox</vt:lpstr>
      <vt:lpstr>NetDevOps Toolbox</vt:lpstr>
      <vt:lpstr>NetDevOps Toolbox</vt:lpstr>
      <vt:lpstr>NetDevOps Toolbox</vt:lpstr>
      <vt:lpstr>vDemo</vt:lpstr>
      <vt:lpstr>PowerPoint Presentation</vt:lpstr>
      <vt:lpstr>PowerPoint Presentation</vt:lpstr>
      <vt:lpstr>PowerPoint Presentation</vt:lpstr>
      <vt:lpstr>PowerPoint Presentation</vt:lpstr>
      <vt:lpstr>Behave Overview</vt:lpstr>
      <vt:lpstr>Behave Overview</vt:lpstr>
      <vt:lpstr>Behave Overview</vt:lpstr>
      <vt:lpstr>PowerPoint Presentation</vt:lpstr>
      <vt:lpstr>GitLab Ticketing</vt:lpstr>
      <vt:lpstr>GitLab Ticketing</vt:lpstr>
      <vt:lpstr>GitLab Ticketing</vt:lpstr>
      <vt:lpstr>GitLab Changes</vt:lpstr>
      <vt:lpstr>GitLab Changes</vt:lpstr>
      <vt:lpstr>GitLab Changes</vt:lpstr>
      <vt:lpstr>GitLab Changes</vt:lpstr>
      <vt:lpstr>NetDevOps Toolbox Alternatives </vt:lpstr>
      <vt:lpstr>NetDevOps Toolbox Alternatives </vt:lpstr>
      <vt:lpstr>NetDevOps Toolbox Alternatives </vt:lpstr>
      <vt:lpstr>NetDevOps Toolbox Alternatives </vt:lpstr>
      <vt:lpstr>NetDevOps Toolbox Alternatives </vt:lpstr>
      <vt:lpstr>Wrap Up</vt:lpstr>
      <vt:lpstr>Wrap Up</vt:lpstr>
      <vt:lpstr>Wrap Up</vt:lpstr>
      <vt:lpstr>Wrap Up</vt:lpstr>
      <vt:lpstr>Wrap Up</vt:lpstr>
      <vt:lpstr>Wrap Up</vt:lpstr>
      <vt:lpstr>PowerPoint Presentation</vt:lpstr>
      <vt:lpstr>PowerPoint Presentation</vt:lpstr>
      <vt:lpstr>Automation Tools - Ansible</vt:lpstr>
      <vt:lpstr>Automation Tools - Ansible</vt:lpstr>
      <vt:lpstr>Automation Tools - Git</vt:lpstr>
      <vt:lpstr>Automation Tools - Git Cont’d</vt:lpstr>
      <vt:lpstr>Automation Tools - Git Cont’d</vt:lpstr>
      <vt:lpstr>Automation Tools – Git Cont’d</vt:lpstr>
      <vt:lpstr>Infrastructure as Code</vt:lpstr>
      <vt:lpstr>IaC - Vagrant + VirtualBox</vt:lpstr>
      <vt:lpstr>Continuous Integration / Continuous Development</vt:lpstr>
      <vt:lpstr>CI/CD Pipeline</vt:lpstr>
      <vt:lpstr>Network DevOps</vt:lpstr>
    </vt:vector>
  </TitlesOfParts>
  <Company>UBM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UBM User</dc:creator>
  <cp:lastModifiedBy>Pete Lumbis</cp:lastModifiedBy>
  <cp:revision>99</cp:revision>
  <dcterms:created xsi:type="dcterms:W3CDTF">2015-05-13T00:01:26Z</dcterms:created>
  <dcterms:modified xsi:type="dcterms:W3CDTF">2016-04-17T19:46:45Z</dcterms:modified>
</cp:coreProperties>
</file>